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7" r:id="rId1"/>
  </p:sldMasterIdLst>
  <p:notesMasterIdLst>
    <p:notesMasterId r:id="rId13"/>
  </p:notesMasterIdLst>
  <p:sldIdLst>
    <p:sldId id="260" r:id="rId2"/>
    <p:sldId id="256" r:id="rId3"/>
    <p:sldId id="263" r:id="rId4"/>
    <p:sldId id="264" r:id="rId5"/>
    <p:sldId id="265" r:id="rId6"/>
    <p:sldId id="266" r:id="rId7"/>
    <p:sldId id="267" r:id="rId8"/>
    <p:sldId id="269" r:id="rId9"/>
    <p:sldId id="261" r:id="rId10"/>
    <p:sldId id="262" r:id="rId11"/>
    <p:sldId id="26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9030" autoAdjust="0"/>
  </p:normalViewPr>
  <p:slideViewPr>
    <p:cSldViewPr snapToGrid="0">
      <p:cViewPr varScale="1">
        <p:scale>
          <a:sx n="70" d="100"/>
          <a:sy n="70" d="100"/>
        </p:scale>
        <p:origin x="1166"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diagrams/_rels/drawing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FC7AC6-3D8C-4217-A0DE-15AE7450532A}" type="doc">
      <dgm:prSet loTypeId="urn:microsoft.com/office/officeart/2005/8/layout/equation1" loCatId="relationship" qsTypeId="urn:microsoft.com/office/officeart/2005/8/quickstyle/simple1" qsCatId="simple" csTypeId="urn:microsoft.com/office/officeart/2005/8/colors/accent1_2" csCatId="accent1" phldr="1"/>
      <dgm:spPr/>
    </dgm:pt>
    <dgm:pt modelId="{68E94171-169C-430F-B93E-4C37DFFF78AB}">
      <dgm:prSet phldrT="[Text]" custT="1"/>
      <dgm:spPr/>
      <dgm:t>
        <a:bodyPr/>
        <a:lstStyle/>
        <a:p>
          <a:r>
            <a:rPr lang="en-US" sz="2000" dirty="0" smtClean="0">
              <a:solidFill>
                <a:schemeClr val="tx1"/>
              </a:solidFill>
            </a:rPr>
            <a:t>Vegetation removed</a:t>
          </a:r>
          <a:endParaRPr lang="en-US" sz="2000" dirty="0">
            <a:solidFill>
              <a:schemeClr val="tx1"/>
            </a:solidFill>
          </a:endParaRPr>
        </a:p>
      </dgm:t>
    </dgm:pt>
    <dgm:pt modelId="{E27FFCFF-72C5-4DB3-AAFD-7F63AE2F81D1}" type="parTrans" cxnId="{77392EE2-3990-42BE-BEC9-A5FD7F8123D1}">
      <dgm:prSet/>
      <dgm:spPr/>
      <dgm:t>
        <a:bodyPr/>
        <a:lstStyle/>
        <a:p>
          <a:endParaRPr lang="en-US"/>
        </a:p>
      </dgm:t>
    </dgm:pt>
    <dgm:pt modelId="{027101CE-C0BB-40B9-A0A7-E195B41D9BEE}" type="sibTrans" cxnId="{77392EE2-3990-42BE-BEC9-A5FD7F8123D1}">
      <dgm:prSet/>
      <dgm:spPr>
        <a:noFill/>
      </dgm:spPr>
      <dgm:t>
        <a:bodyPr/>
        <a:lstStyle/>
        <a:p>
          <a:endParaRPr lang="en-US"/>
        </a:p>
      </dgm:t>
    </dgm:pt>
    <dgm:pt modelId="{F0003C44-9FEF-4038-AE91-1EA7481980EC}">
      <dgm:prSet phldrT="[Text]" custT="1"/>
      <dgm:spPr/>
      <dgm:t>
        <a:bodyPr/>
        <a:lstStyle/>
        <a:p>
          <a:r>
            <a:rPr lang="en-US" sz="2000" dirty="0" smtClean="0">
              <a:solidFill>
                <a:schemeClr val="tx1"/>
              </a:solidFill>
            </a:rPr>
            <a:t>High-rise buildings block air circulation, absorb heat</a:t>
          </a:r>
          <a:endParaRPr lang="en-US" sz="2000" dirty="0">
            <a:solidFill>
              <a:schemeClr val="tx1"/>
            </a:solidFill>
          </a:endParaRPr>
        </a:p>
      </dgm:t>
    </dgm:pt>
    <dgm:pt modelId="{683DC20D-5649-4BB9-B9F9-20BB3CC2AA6C}" type="parTrans" cxnId="{98783398-2068-4BB4-9957-66B4BF83BC17}">
      <dgm:prSet/>
      <dgm:spPr/>
      <dgm:t>
        <a:bodyPr/>
        <a:lstStyle/>
        <a:p>
          <a:endParaRPr lang="en-US"/>
        </a:p>
      </dgm:t>
    </dgm:pt>
    <dgm:pt modelId="{C81149AC-C352-49CA-AF9A-0823B3BC57B6}" type="sibTrans" cxnId="{98783398-2068-4BB4-9957-66B4BF83BC17}">
      <dgm:prSet/>
      <dgm:spPr>
        <a:noFill/>
      </dgm:spPr>
      <dgm:t>
        <a:bodyPr/>
        <a:lstStyle/>
        <a:p>
          <a:endParaRPr lang="en-US"/>
        </a:p>
      </dgm:t>
    </dgm:pt>
    <dgm:pt modelId="{B87A1726-2A59-4BD2-B233-9DC312E7CBC8}">
      <dgm:prSet phldrT="[Text]" custT="1"/>
      <dgm:spPr/>
      <dgm:t>
        <a:bodyPr/>
        <a:lstStyle/>
        <a:p>
          <a:r>
            <a:rPr lang="en-US" sz="2000" dirty="0" smtClean="0">
              <a:solidFill>
                <a:schemeClr val="tx1"/>
              </a:solidFill>
            </a:rPr>
            <a:t>Urban Heat Island (UHI) Effect</a:t>
          </a:r>
          <a:endParaRPr lang="en-US" sz="2000" dirty="0">
            <a:solidFill>
              <a:schemeClr val="tx1"/>
            </a:solidFill>
          </a:endParaRPr>
        </a:p>
      </dgm:t>
    </dgm:pt>
    <dgm:pt modelId="{36694DB5-2879-4D82-BB0E-7A2585087590}" type="parTrans" cxnId="{D9F6BD4D-B070-4CF9-A180-947C10089C4C}">
      <dgm:prSet/>
      <dgm:spPr/>
      <dgm:t>
        <a:bodyPr/>
        <a:lstStyle/>
        <a:p>
          <a:endParaRPr lang="en-US"/>
        </a:p>
      </dgm:t>
    </dgm:pt>
    <dgm:pt modelId="{8922453E-9EAE-4010-A20C-9DBF9B645F20}" type="sibTrans" cxnId="{D9F6BD4D-B070-4CF9-A180-947C10089C4C}">
      <dgm:prSet/>
      <dgm:spPr/>
      <dgm:t>
        <a:bodyPr/>
        <a:lstStyle/>
        <a:p>
          <a:endParaRPr lang="en-US"/>
        </a:p>
      </dgm:t>
    </dgm:pt>
    <dgm:pt modelId="{18EB407E-6AC4-40F7-B5E9-C342BA16C6E3}">
      <dgm:prSet phldrT="[Text]" custT="1"/>
      <dgm:spPr/>
      <dgm:t>
        <a:bodyPr/>
        <a:lstStyle/>
        <a:p>
          <a:r>
            <a:rPr lang="en-US" sz="2000" dirty="0" smtClean="0">
              <a:solidFill>
                <a:schemeClr val="tx1"/>
              </a:solidFill>
            </a:rPr>
            <a:t>Inefficiencies in Generators</a:t>
          </a:r>
          <a:endParaRPr lang="en-US" sz="2000" dirty="0">
            <a:solidFill>
              <a:schemeClr val="tx1"/>
            </a:solidFill>
          </a:endParaRPr>
        </a:p>
      </dgm:t>
    </dgm:pt>
    <dgm:pt modelId="{32CC3FA0-E079-49E5-8E35-78ED791D08EE}" type="parTrans" cxnId="{AF6AD622-FFC3-4E1D-8E78-BEB7B47961C7}">
      <dgm:prSet/>
      <dgm:spPr/>
      <dgm:t>
        <a:bodyPr/>
        <a:lstStyle/>
        <a:p>
          <a:endParaRPr lang="en-US"/>
        </a:p>
      </dgm:t>
    </dgm:pt>
    <dgm:pt modelId="{41421BCE-8E67-47B5-A68D-F6FB927D0E8F}" type="sibTrans" cxnId="{AF6AD622-FFC3-4E1D-8E78-BEB7B47961C7}">
      <dgm:prSet/>
      <dgm:spPr>
        <a:ln>
          <a:solidFill>
            <a:srgbClr val="92D050"/>
          </a:solidFill>
        </a:ln>
      </dgm:spPr>
      <dgm:t>
        <a:bodyPr/>
        <a:lstStyle/>
        <a:p>
          <a:endParaRPr lang="en-US"/>
        </a:p>
      </dgm:t>
    </dgm:pt>
    <dgm:pt modelId="{AEDF4D73-9464-4E5B-935A-0A6C91B98779}" type="pres">
      <dgm:prSet presAssocID="{A3FC7AC6-3D8C-4217-A0DE-15AE7450532A}" presName="linearFlow" presStyleCnt="0">
        <dgm:presLayoutVars>
          <dgm:dir/>
          <dgm:resizeHandles val="exact"/>
        </dgm:presLayoutVars>
      </dgm:prSet>
      <dgm:spPr/>
    </dgm:pt>
    <dgm:pt modelId="{A63948D6-060F-4C86-BA83-236997D93442}" type="pres">
      <dgm:prSet presAssocID="{68E94171-169C-430F-B93E-4C37DFFF78AB}" presName="node" presStyleLbl="node1" presStyleIdx="0" presStyleCnt="4" custScaleX="111581">
        <dgm:presLayoutVars>
          <dgm:bulletEnabled val="1"/>
        </dgm:presLayoutVars>
      </dgm:prSet>
      <dgm:spPr/>
      <dgm:t>
        <a:bodyPr/>
        <a:lstStyle/>
        <a:p>
          <a:endParaRPr lang="en-US"/>
        </a:p>
      </dgm:t>
    </dgm:pt>
    <dgm:pt modelId="{1F923E18-0B95-4052-BA9E-F140D452F319}" type="pres">
      <dgm:prSet presAssocID="{027101CE-C0BB-40B9-A0A7-E195B41D9BEE}" presName="spacerL" presStyleCnt="0"/>
      <dgm:spPr/>
    </dgm:pt>
    <dgm:pt modelId="{E76CD083-D5BF-45F4-8B05-26E9E3BF5E0B}" type="pres">
      <dgm:prSet presAssocID="{027101CE-C0BB-40B9-A0A7-E195B41D9BEE}" presName="sibTrans" presStyleLbl="sibTrans2D1" presStyleIdx="0" presStyleCnt="3" custLinFactNeighborX="29388" custLinFactNeighborY="60610"/>
      <dgm:spPr/>
      <dgm:t>
        <a:bodyPr/>
        <a:lstStyle/>
        <a:p>
          <a:endParaRPr lang="en-US"/>
        </a:p>
      </dgm:t>
    </dgm:pt>
    <dgm:pt modelId="{A7C08C61-AFB9-4361-BF80-CEE54F786719}" type="pres">
      <dgm:prSet presAssocID="{027101CE-C0BB-40B9-A0A7-E195B41D9BEE}" presName="spacerR" presStyleCnt="0"/>
      <dgm:spPr/>
    </dgm:pt>
    <dgm:pt modelId="{8C20AB1D-7830-4509-A369-69B415A3968B}" type="pres">
      <dgm:prSet presAssocID="{F0003C44-9FEF-4038-AE91-1EA7481980EC}" presName="node" presStyleLbl="node1" presStyleIdx="1" presStyleCnt="4" custScaleX="117244" custLinFactNeighborX="-15626" custLinFactNeighborY="2538">
        <dgm:presLayoutVars>
          <dgm:bulletEnabled val="1"/>
        </dgm:presLayoutVars>
      </dgm:prSet>
      <dgm:spPr/>
      <dgm:t>
        <a:bodyPr/>
        <a:lstStyle/>
        <a:p>
          <a:endParaRPr lang="en-US"/>
        </a:p>
      </dgm:t>
    </dgm:pt>
    <dgm:pt modelId="{F8119017-474B-40A3-8144-E4248C305437}" type="pres">
      <dgm:prSet presAssocID="{C81149AC-C352-49CA-AF9A-0823B3BC57B6}" presName="spacerL" presStyleCnt="0"/>
      <dgm:spPr/>
    </dgm:pt>
    <dgm:pt modelId="{C8F2DF92-2CD5-4D3B-8D3F-7DAB5A3B62A4}" type="pres">
      <dgm:prSet presAssocID="{C81149AC-C352-49CA-AF9A-0823B3BC57B6}" presName="sibTrans" presStyleLbl="sibTrans2D1" presStyleIdx="1" presStyleCnt="3"/>
      <dgm:spPr/>
      <dgm:t>
        <a:bodyPr/>
        <a:lstStyle/>
        <a:p>
          <a:endParaRPr lang="en-US"/>
        </a:p>
      </dgm:t>
    </dgm:pt>
    <dgm:pt modelId="{EE42FDE6-B769-4C95-8BC5-49286BA7C559}" type="pres">
      <dgm:prSet presAssocID="{C81149AC-C352-49CA-AF9A-0823B3BC57B6}" presName="spacerR" presStyleCnt="0"/>
      <dgm:spPr/>
    </dgm:pt>
    <dgm:pt modelId="{4F9625DE-80C9-4C3D-9689-E8F24AC3CA96}" type="pres">
      <dgm:prSet presAssocID="{18EB407E-6AC4-40F7-B5E9-C342BA16C6E3}" presName="node" presStyleLbl="node1" presStyleIdx="2" presStyleCnt="4" custScaleX="140168">
        <dgm:presLayoutVars>
          <dgm:bulletEnabled val="1"/>
        </dgm:presLayoutVars>
      </dgm:prSet>
      <dgm:spPr/>
      <dgm:t>
        <a:bodyPr/>
        <a:lstStyle/>
        <a:p>
          <a:endParaRPr lang="en-US"/>
        </a:p>
      </dgm:t>
    </dgm:pt>
    <dgm:pt modelId="{3844E8BA-86AE-4403-8D9B-ABDF01F1190C}" type="pres">
      <dgm:prSet presAssocID="{41421BCE-8E67-47B5-A68D-F6FB927D0E8F}" presName="spacerL" presStyleCnt="0"/>
      <dgm:spPr/>
    </dgm:pt>
    <dgm:pt modelId="{E758AFE1-E4F9-4B75-832A-4AF5337D34A4}" type="pres">
      <dgm:prSet presAssocID="{41421BCE-8E67-47B5-A68D-F6FB927D0E8F}" presName="sibTrans" presStyleLbl="sibTrans2D1" presStyleIdx="2" presStyleCnt="3"/>
      <dgm:spPr/>
      <dgm:t>
        <a:bodyPr/>
        <a:lstStyle/>
        <a:p>
          <a:endParaRPr lang="en-US"/>
        </a:p>
      </dgm:t>
    </dgm:pt>
    <dgm:pt modelId="{4597ECF2-CF9D-408D-8149-C9E347CFD0C1}" type="pres">
      <dgm:prSet presAssocID="{41421BCE-8E67-47B5-A68D-F6FB927D0E8F}" presName="spacerR" presStyleCnt="0"/>
      <dgm:spPr/>
    </dgm:pt>
    <dgm:pt modelId="{FD0CFA44-E8EE-49C7-9424-80805F090020}" type="pres">
      <dgm:prSet presAssocID="{B87A1726-2A59-4BD2-B233-9DC312E7CBC8}" presName="node" presStyleLbl="node1" presStyleIdx="3" presStyleCnt="4">
        <dgm:presLayoutVars>
          <dgm:bulletEnabled val="1"/>
        </dgm:presLayoutVars>
      </dgm:prSet>
      <dgm:spPr/>
      <dgm:t>
        <a:bodyPr/>
        <a:lstStyle/>
        <a:p>
          <a:endParaRPr lang="en-US"/>
        </a:p>
      </dgm:t>
    </dgm:pt>
  </dgm:ptLst>
  <dgm:cxnLst>
    <dgm:cxn modelId="{56DB3F6F-A57B-4A89-8800-0C8470AEAF25}" type="presOf" srcId="{B87A1726-2A59-4BD2-B233-9DC312E7CBC8}" destId="{FD0CFA44-E8EE-49C7-9424-80805F090020}" srcOrd="0" destOrd="0" presId="urn:microsoft.com/office/officeart/2005/8/layout/equation1"/>
    <dgm:cxn modelId="{98783398-2068-4BB4-9957-66B4BF83BC17}" srcId="{A3FC7AC6-3D8C-4217-A0DE-15AE7450532A}" destId="{F0003C44-9FEF-4038-AE91-1EA7481980EC}" srcOrd="1" destOrd="0" parTransId="{683DC20D-5649-4BB9-B9F9-20BB3CC2AA6C}" sibTransId="{C81149AC-C352-49CA-AF9A-0823B3BC57B6}"/>
    <dgm:cxn modelId="{FB7BA582-5776-40F8-9ACF-D66AC3A83017}" type="presOf" srcId="{C81149AC-C352-49CA-AF9A-0823B3BC57B6}" destId="{C8F2DF92-2CD5-4D3B-8D3F-7DAB5A3B62A4}" srcOrd="0" destOrd="0" presId="urn:microsoft.com/office/officeart/2005/8/layout/equation1"/>
    <dgm:cxn modelId="{7707A914-5C81-418D-A167-E63DA783B641}" type="presOf" srcId="{18EB407E-6AC4-40F7-B5E9-C342BA16C6E3}" destId="{4F9625DE-80C9-4C3D-9689-E8F24AC3CA96}" srcOrd="0" destOrd="0" presId="urn:microsoft.com/office/officeart/2005/8/layout/equation1"/>
    <dgm:cxn modelId="{AF6AD622-FFC3-4E1D-8E78-BEB7B47961C7}" srcId="{A3FC7AC6-3D8C-4217-A0DE-15AE7450532A}" destId="{18EB407E-6AC4-40F7-B5E9-C342BA16C6E3}" srcOrd="2" destOrd="0" parTransId="{32CC3FA0-E079-49E5-8E35-78ED791D08EE}" sibTransId="{41421BCE-8E67-47B5-A68D-F6FB927D0E8F}"/>
    <dgm:cxn modelId="{AFF05F4F-BCDA-44E1-8F19-F2F52DC5353E}" type="presOf" srcId="{F0003C44-9FEF-4038-AE91-1EA7481980EC}" destId="{8C20AB1D-7830-4509-A369-69B415A3968B}" srcOrd="0" destOrd="0" presId="urn:microsoft.com/office/officeart/2005/8/layout/equation1"/>
    <dgm:cxn modelId="{77392EE2-3990-42BE-BEC9-A5FD7F8123D1}" srcId="{A3FC7AC6-3D8C-4217-A0DE-15AE7450532A}" destId="{68E94171-169C-430F-B93E-4C37DFFF78AB}" srcOrd="0" destOrd="0" parTransId="{E27FFCFF-72C5-4DB3-AAFD-7F63AE2F81D1}" sibTransId="{027101CE-C0BB-40B9-A0A7-E195B41D9BEE}"/>
    <dgm:cxn modelId="{E4CF3A06-7BE8-4C3A-BFA4-6869628227F4}" type="presOf" srcId="{027101CE-C0BB-40B9-A0A7-E195B41D9BEE}" destId="{E76CD083-D5BF-45F4-8B05-26E9E3BF5E0B}" srcOrd="0" destOrd="0" presId="urn:microsoft.com/office/officeart/2005/8/layout/equation1"/>
    <dgm:cxn modelId="{3C8FC035-39F6-4F2B-A8E9-7A3F6A4FC6EB}" type="presOf" srcId="{41421BCE-8E67-47B5-A68D-F6FB927D0E8F}" destId="{E758AFE1-E4F9-4B75-832A-4AF5337D34A4}" srcOrd="0" destOrd="0" presId="urn:microsoft.com/office/officeart/2005/8/layout/equation1"/>
    <dgm:cxn modelId="{D9F6BD4D-B070-4CF9-A180-947C10089C4C}" srcId="{A3FC7AC6-3D8C-4217-A0DE-15AE7450532A}" destId="{B87A1726-2A59-4BD2-B233-9DC312E7CBC8}" srcOrd="3" destOrd="0" parTransId="{36694DB5-2879-4D82-BB0E-7A2585087590}" sibTransId="{8922453E-9EAE-4010-A20C-9DBF9B645F20}"/>
    <dgm:cxn modelId="{BC0E71C7-A9CD-4FCC-8956-AB1E876E0621}" type="presOf" srcId="{A3FC7AC6-3D8C-4217-A0DE-15AE7450532A}" destId="{AEDF4D73-9464-4E5B-935A-0A6C91B98779}" srcOrd="0" destOrd="0" presId="urn:microsoft.com/office/officeart/2005/8/layout/equation1"/>
    <dgm:cxn modelId="{9037449C-877D-4508-8039-083B34356707}" type="presOf" srcId="{68E94171-169C-430F-B93E-4C37DFFF78AB}" destId="{A63948D6-060F-4C86-BA83-236997D93442}" srcOrd="0" destOrd="0" presId="urn:microsoft.com/office/officeart/2005/8/layout/equation1"/>
    <dgm:cxn modelId="{480D580F-9219-4ED7-B51E-F530F1132051}" type="presParOf" srcId="{AEDF4D73-9464-4E5B-935A-0A6C91B98779}" destId="{A63948D6-060F-4C86-BA83-236997D93442}" srcOrd="0" destOrd="0" presId="urn:microsoft.com/office/officeart/2005/8/layout/equation1"/>
    <dgm:cxn modelId="{B54286DC-9C66-4621-8439-811D011192B1}" type="presParOf" srcId="{AEDF4D73-9464-4E5B-935A-0A6C91B98779}" destId="{1F923E18-0B95-4052-BA9E-F140D452F319}" srcOrd="1" destOrd="0" presId="urn:microsoft.com/office/officeart/2005/8/layout/equation1"/>
    <dgm:cxn modelId="{9795FBFF-B58A-4928-B0EF-E8980FAC654B}" type="presParOf" srcId="{AEDF4D73-9464-4E5B-935A-0A6C91B98779}" destId="{E76CD083-D5BF-45F4-8B05-26E9E3BF5E0B}" srcOrd="2" destOrd="0" presId="urn:microsoft.com/office/officeart/2005/8/layout/equation1"/>
    <dgm:cxn modelId="{D7D74F49-856B-4361-885E-F0862709EDB9}" type="presParOf" srcId="{AEDF4D73-9464-4E5B-935A-0A6C91B98779}" destId="{A7C08C61-AFB9-4361-BF80-CEE54F786719}" srcOrd="3" destOrd="0" presId="urn:microsoft.com/office/officeart/2005/8/layout/equation1"/>
    <dgm:cxn modelId="{CE24B0D6-EFCB-47C2-A45A-4154FB006CD1}" type="presParOf" srcId="{AEDF4D73-9464-4E5B-935A-0A6C91B98779}" destId="{8C20AB1D-7830-4509-A369-69B415A3968B}" srcOrd="4" destOrd="0" presId="urn:microsoft.com/office/officeart/2005/8/layout/equation1"/>
    <dgm:cxn modelId="{A26120F8-342A-412F-A1D0-268C63CDD60D}" type="presParOf" srcId="{AEDF4D73-9464-4E5B-935A-0A6C91B98779}" destId="{F8119017-474B-40A3-8144-E4248C305437}" srcOrd="5" destOrd="0" presId="urn:microsoft.com/office/officeart/2005/8/layout/equation1"/>
    <dgm:cxn modelId="{16BD6DF4-BE5B-494B-8568-30D5D7A0346D}" type="presParOf" srcId="{AEDF4D73-9464-4E5B-935A-0A6C91B98779}" destId="{C8F2DF92-2CD5-4D3B-8D3F-7DAB5A3B62A4}" srcOrd="6" destOrd="0" presId="urn:microsoft.com/office/officeart/2005/8/layout/equation1"/>
    <dgm:cxn modelId="{58C109FA-3B09-4621-A005-E69F8CFC55A8}" type="presParOf" srcId="{AEDF4D73-9464-4E5B-935A-0A6C91B98779}" destId="{EE42FDE6-B769-4C95-8BC5-49286BA7C559}" srcOrd="7" destOrd="0" presId="urn:microsoft.com/office/officeart/2005/8/layout/equation1"/>
    <dgm:cxn modelId="{595432AE-9E0D-4FC3-A563-65E84665FB44}" type="presParOf" srcId="{AEDF4D73-9464-4E5B-935A-0A6C91B98779}" destId="{4F9625DE-80C9-4C3D-9689-E8F24AC3CA96}" srcOrd="8" destOrd="0" presId="urn:microsoft.com/office/officeart/2005/8/layout/equation1"/>
    <dgm:cxn modelId="{B39A56CC-E719-44E4-85A4-3F1929276569}" type="presParOf" srcId="{AEDF4D73-9464-4E5B-935A-0A6C91B98779}" destId="{3844E8BA-86AE-4403-8D9B-ABDF01F1190C}" srcOrd="9" destOrd="0" presId="urn:microsoft.com/office/officeart/2005/8/layout/equation1"/>
    <dgm:cxn modelId="{8677D73C-C0D0-4083-96F9-CEDB9DDAFEA6}" type="presParOf" srcId="{AEDF4D73-9464-4E5B-935A-0A6C91B98779}" destId="{E758AFE1-E4F9-4B75-832A-4AF5337D34A4}" srcOrd="10" destOrd="0" presId="urn:microsoft.com/office/officeart/2005/8/layout/equation1"/>
    <dgm:cxn modelId="{C84BFC1C-AECD-4301-8141-2238E5AF53EC}" type="presParOf" srcId="{AEDF4D73-9464-4E5B-935A-0A6C91B98779}" destId="{4597ECF2-CF9D-408D-8149-C9E347CFD0C1}" srcOrd="11" destOrd="0" presId="urn:microsoft.com/office/officeart/2005/8/layout/equation1"/>
    <dgm:cxn modelId="{507D2C36-BD04-4D3C-A249-F712524F82B3}" type="presParOf" srcId="{AEDF4D73-9464-4E5B-935A-0A6C91B98779}" destId="{FD0CFA44-E8EE-49C7-9424-80805F090020}" srcOrd="12" destOrd="0" presId="urn:microsoft.com/office/officeart/2005/8/layout/equati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F9102A5-7090-4116-9E16-C62AC0B26834}"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US"/>
        </a:p>
      </dgm:t>
    </dgm:pt>
    <dgm:pt modelId="{7F441FDA-7E23-4AFD-ADCC-210556DB75CB}">
      <dgm:prSet phldrT="[Text]" custT="1"/>
      <dgm:spPr/>
      <dgm:t>
        <a:bodyPr/>
        <a:lstStyle/>
        <a:p>
          <a:r>
            <a:rPr lang="en-US" sz="2000" dirty="0" smtClean="0">
              <a:solidFill>
                <a:schemeClr val="tx1"/>
              </a:solidFill>
            </a:rPr>
            <a:t>Increased demand for air conditioning</a:t>
          </a:r>
          <a:endParaRPr lang="en-US" sz="2000" dirty="0">
            <a:solidFill>
              <a:schemeClr val="tx1"/>
            </a:solidFill>
          </a:endParaRPr>
        </a:p>
      </dgm:t>
    </dgm:pt>
    <dgm:pt modelId="{7218973B-B3ED-46BC-A7FA-4CC39FAE10FE}" type="parTrans" cxnId="{DCA9E3F1-04EA-4507-B48B-11AA855400E2}">
      <dgm:prSet/>
      <dgm:spPr/>
      <dgm:t>
        <a:bodyPr/>
        <a:lstStyle/>
        <a:p>
          <a:endParaRPr lang="en-US"/>
        </a:p>
      </dgm:t>
    </dgm:pt>
    <dgm:pt modelId="{9BCEE575-BC00-4C34-B50B-8942CA2AC9C4}" type="sibTrans" cxnId="{DCA9E3F1-04EA-4507-B48B-11AA855400E2}">
      <dgm:prSet/>
      <dgm:spPr/>
      <dgm:t>
        <a:bodyPr/>
        <a:lstStyle/>
        <a:p>
          <a:endParaRPr lang="en-US"/>
        </a:p>
      </dgm:t>
    </dgm:pt>
    <dgm:pt modelId="{0A28BC33-5D43-4771-AEE8-07ECCA97ECA2}">
      <dgm:prSet phldrT="[Text]" custT="1"/>
      <dgm:spPr/>
      <dgm:t>
        <a:bodyPr/>
        <a:lstStyle/>
        <a:p>
          <a:r>
            <a:rPr lang="en-US" sz="2000" dirty="0" smtClean="0">
              <a:solidFill>
                <a:schemeClr val="tx1"/>
              </a:solidFill>
            </a:rPr>
            <a:t>Further heating, CO2 release</a:t>
          </a:r>
          <a:endParaRPr lang="en-US" sz="2000" dirty="0">
            <a:solidFill>
              <a:schemeClr val="tx1"/>
            </a:solidFill>
          </a:endParaRPr>
        </a:p>
      </dgm:t>
    </dgm:pt>
    <dgm:pt modelId="{B3565A71-F066-4A34-A2E2-C30011803C05}" type="parTrans" cxnId="{C38A7B97-F934-441C-B12D-C5143C2E8EEF}">
      <dgm:prSet/>
      <dgm:spPr/>
      <dgm:t>
        <a:bodyPr/>
        <a:lstStyle/>
        <a:p>
          <a:endParaRPr lang="en-US"/>
        </a:p>
      </dgm:t>
    </dgm:pt>
    <dgm:pt modelId="{A65C39BE-D22C-43DA-A831-5988F704F21C}" type="sibTrans" cxnId="{C38A7B97-F934-441C-B12D-C5143C2E8EEF}">
      <dgm:prSet/>
      <dgm:spPr/>
      <dgm:t>
        <a:bodyPr/>
        <a:lstStyle/>
        <a:p>
          <a:endParaRPr lang="en-US"/>
        </a:p>
      </dgm:t>
    </dgm:pt>
    <dgm:pt modelId="{69101BCE-B8D1-4F38-A3B6-E5B9383877E7}">
      <dgm:prSet phldrT="[Text]" custT="1"/>
      <dgm:spPr/>
      <dgm:t>
        <a:bodyPr/>
        <a:lstStyle/>
        <a:p>
          <a:r>
            <a:rPr lang="en-US" sz="2000" dirty="0" smtClean="0">
              <a:solidFill>
                <a:schemeClr val="tx1"/>
              </a:solidFill>
            </a:rPr>
            <a:t>Thermal Comfort, Health &amp; Environmental Quality drops</a:t>
          </a:r>
          <a:endParaRPr lang="en-US" sz="2000" dirty="0">
            <a:solidFill>
              <a:schemeClr val="tx1"/>
            </a:solidFill>
          </a:endParaRPr>
        </a:p>
      </dgm:t>
    </dgm:pt>
    <dgm:pt modelId="{34A655D2-767A-41FF-9D54-01BBA10C4508}" type="parTrans" cxnId="{2A8F84AC-BD56-4181-AE05-F8B43E03D856}">
      <dgm:prSet/>
      <dgm:spPr/>
      <dgm:t>
        <a:bodyPr/>
        <a:lstStyle/>
        <a:p>
          <a:endParaRPr lang="en-US"/>
        </a:p>
      </dgm:t>
    </dgm:pt>
    <dgm:pt modelId="{5C7AF3C4-9BAB-4D0E-BA90-5EB953584689}" type="sibTrans" cxnId="{2A8F84AC-BD56-4181-AE05-F8B43E03D856}">
      <dgm:prSet/>
      <dgm:spPr/>
      <dgm:t>
        <a:bodyPr/>
        <a:lstStyle/>
        <a:p>
          <a:endParaRPr lang="en-US"/>
        </a:p>
      </dgm:t>
    </dgm:pt>
    <dgm:pt modelId="{D84317A0-A071-4224-B0DA-2DD17EA896FA}" type="pres">
      <dgm:prSet presAssocID="{5F9102A5-7090-4116-9E16-C62AC0B26834}" presName="cycle" presStyleCnt="0">
        <dgm:presLayoutVars>
          <dgm:dir/>
          <dgm:resizeHandles val="exact"/>
        </dgm:presLayoutVars>
      </dgm:prSet>
      <dgm:spPr/>
      <dgm:t>
        <a:bodyPr/>
        <a:lstStyle/>
        <a:p>
          <a:endParaRPr lang="en-US"/>
        </a:p>
      </dgm:t>
    </dgm:pt>
    <dgm:pt modelId="{803C33D5-1232-46BA-8F19-F2E406AE4EAC}" type="pres">
      <dgm:prSet presAssocID="{7F441FDA-7E23-4AFD-ADCC-210556DB75CB}" presName="node" presStyleLbl="node1" presStyleIdx="0" presStyleCnt="3" custScaleX="134873" custScaleY="94866" custRadScaleRad="163330" custRadScaleInc="-91497">
        <dgm:presLayoutVars>
          <dgm:bulletEnabled val="1"/>
        </dgm:presLayoutVars>
      </dgm:prSet>
      <dgm:spPr/>
      <dgm:t>
        <a:bodyPr/>
        <a:lstStyle/>
        <a:p>
          <a:endParaRPr lang="en-US"/>
        </a:p>
      </dgm:t>
    </dgm:pt>
    <dgm:pt modelId="{E1D60AB1-DD60-4E18-BE93-FD0025DBBA1C}" type="pres">
      <dgm:prSet presAssocID="{9BCEE575-BC00-4C34-B50B-8942CA2AC9C4}" presName="sibTrans" presStyleLbl="sibTrans2D1" presStyleIdx="0" presStyleCnt="3"/>
      <dgm:spPr/>
      <dgm:t>
        <a:bodyPr/>
        <a:lstStyle/>
        <a:p>
          <a:endParaRPr lang="en-US"/>
        </a:p>
      </dgm:t>
    </dgm:pt>
    <dgm:pt modelId="{8473ED51-7E1D-472A-B1B1-EAAB98C69F37}" type="pres">
      <dgm:prSet presAssocID="{9BCEE575-BC00-4C34-B50B-8942CA2AC9C4}" presName="connectorText" presStyleLbl="sibTrans2D1" presStyleIdx="0" presStyleCnt="3"/>
      <dgm:spPr/>
      <dgm:t>
        <a:bodyPr/>
        <a:lstStyle/>
        <a:p>
          <a:endParaRPr lang="en-US"/>
        </a:p>
      </dgm:t>
    </dgm:pt>
    <dgm:pt modelId="{86024FE4-CC36-4469-8752-19DF432CECF3}" type="pres">
      <dgm:prSet presAssocID="{0A28BC33-5D43-4771-AEE8-07ECCA97ECA2}" presName="node" presStyleLbl="node1" presStyleIdx="1" presStyleCnt="3" custScaleX="131951" custScaleY="113914" custRadScaleRad="54457" custRadScaleInc="131740">
        <dgm:presLayoutVars>
          <dgm:bulletEnabled val="1"/>
        </dgm:presLayoutVars>
      </dgm:prSet>
      <dgm:spPr/>
      <dgm:t>
        <a:bodyPr/>
        <a:lstStyle/>
        <a:p>
          <a:endParaRPr lang="en-US"/>
        </a:p>
      </dgm:t>
    </dgm:pt>
    <dgm:pt modelId="{CB06B316-220F-459B-A6C8-534048B61457}" type="pres">
      <dgm:prSet presAssocID="{A65C39BE-D22C-43DA-A831-5988F704F21C}" presName="sibTrans" presStyleLbl="sibTrans2D1" presStyleIdx="1" presStyleCnt="3" custLinFactNeighborX="-22669" custLinFactNeighborY="3701"/>
      <dgm:spPr/>
      <dgm:t>
        <a:bodyPr/>
        <a:lstStyle/>
        <a:p>
          <a:endParaRPr lang="en-US"/>
        </a:p>
      </dgm:t>
    </dgm:pt>
    <dgm:pt modelId="{995F2D72-6C89-4CF4-8CA7-CE1AB70AC1C4}" type="pres">
      <dgm:prSet presAssocID="{A65C39BE-D22C-43DA-A831-5988F704F21C}" presName="connectorText" presStyleLbl="sibTrans2D1" presStyleIdx="1" presStyleCnt="3"/>
      <dgm:spPr/>
      <dgm:t>
        <a:bodyPr/>
        <a:lstStyle/>
        <a:p>
          <a:endParaRPr lang="en-US"/>
        </a:p>
      </dgm:t>
    </dgm:pt>
    <dgm:pt modelId="{4C26641D-669D-40F8-8B02-F6F468627332}" type="pres">
      <dgm:prSet presAssocID="{69101BCE-B8D1-4F38-A3B6-E5B9383877E7}" presName="node" presStyleLbl="node1" presStyleIdx="2" presStyleCnt="3" custScaleX="164600" custScaleY="130366" custRadScaleRad="277125" custRadScaleInc="31311">
        <dgm:presLayoutVars>
          <dgm:bulletEnabled val="1"/>
        </dgm:presLayoutVars>
      </dgm:prSet>
      <dgm:spPr/>
      <dgm:t>
        <a:bodyPr/>
        <a:lstStyle/>
        <a:p>
          <a:endParaRPr lang="en-US"/>
        </a:p>
      </dgm:t>
    </dgm:pt>
    <dgm:pt modelId="{4D79A8B1-4476-40A6-B856-00123E27779B}" type="pres">
      <dgm:prSet presAssocID="{5C7AF3C4-9BAB-4D0E-BA90-5EB953584689}" presName="sibTrans" presStyleLbl="sibTrans2D1" presStyleIdx="2" presStyleCnt="3"/>
      <dgm:spPr/>
      <dgm:t>
        <a:bodyPr/>
        <a:lstStyle/>
        <a:p>
          <a:endParaRPr lang="en-US"/>
        </a:p>
      </dgm:t>
    </dgm:pt>
    <dgm:pt modelId="{CDC21490-230D-4972-998C-128AA92B4121}" type="pres">
      <dgm:prSet presAssocID="{5C7AF3C4-9BAB-4D0E-BA90-5EB953584689}" presName="connectorText" presStyleLbl="sibTrans2D1" presStyleIdx="2" presStyleCnt="3"/>
      <dgm:spPr/>
      <dgm:t>
        <a:bodyPr/>
        <a:lstStyle/>
        <a:p>
          <a:endParaRPr lang="en-US"/>
        </a:p>
      </dgm:t>
    </dgm:pt>
  </dgm:ptLst>
  <dgm:cxnLst>
    <dgm:cxn modelId="{68565942-08A0-44C2-93FE-587C3ECEB18F}" type="presOf" srcId="{7F441FDA-7E23-4AFD-ADCC-210556DB75CB}" destId="{803C33D5-1232-46BA-8F19-F2E406AE4EAC}" srcOrd="0" destOrd="0" presId="urn:microsoft.com/office/officeart/2005/8/layout/cycle2"/>
    <dgm:cxn modelId="{F5F947BA-9CC5-4A87-91DB-59AC07011EE7}" type="presOf" srcId="{9BCEE575-BC00-4C34-B50B-8942CA2AC9C4}" destId="{E1D60AB1-DD60-4E18-BE93-FD0025DBBA1C}" srcOrd="0" destOrd="0" presId="urn:microsoft.com/office/officeart/2005/8/layout/cycle2"/>
    <dgm:cxn modelId="{2D5FF3DF-CDB8-4CAA-8042-9C0369211678}" type="presOf" srcId="{9BCEE575-BC00-4C34-B50B-8942CA2AC9C4}" destId="{8473ED51-7E1D-472A-B1B1-EAAB98C69F37}" srcOrd="1" destOrd="0" presId="urn:microsoft.com/office/officeart/2005/8/layout/cycle2"/>
    <dgm:cxn modelId="{DCA9E3F1-04EA-4507-B48B-11AA855400E2}" srcId="{5F9102A5-7090-4116-9E16-C62AC0B26834}" destId="{7F441FDA-7E23-4AFD-ADCC-210556DB75CB}" srcOrd="0" destOrd="0" parTransId="{7218973B-B3ED-46BC-A7FA-4CC39FAE10FE}" sibTransId="{9BCEE575-BC00-4C34-B50B-8942CA2AC9C4}"/>
    <dgm:cxn modelId="{B71BD7C0-50F0-4DCC-8F06-5ED89B6E1CF2}" type="presOf" srcId="{5C7AF3C4-9BAB-4D0E-BA90-5EB953584689}" destId="{CDC21490-230D-4972-998C-128AA92B4121}" srcOrd="1" destOrd="0" presId="urn:microsoft.com/office/officeart/2005/8/layout/cycle2"/>
    <dgm:cxn modelId="{501E5155-2840-4F8D-88FE-B73A27979ED2}" type="presOf" srcId="{5C7AF3C4-9BAB-4D0E-BA90-5EB953584689}" destId="{4D79A8B1-4476-40A6-B856-00123E27779B}" srcOrd="0" destOrd="0" presId="urn:microsoft.com/office/officeart/2005/8/layout/cycle2"/>
    <dgm:cxn modelId="{99BD01A9-F139-499E-B7E2-76FBC2EDD8D7}" type="presOf" srcId="{A65C39BE-D22C-43DA-A831-5988F704F21C}" destId="{CB06B316-220F-459B-A6C8-534048B61457}" srcOrd="0" destOrd="0" presId="urn:microsoft.com/office/officeart/2005/8/layout/cycle2"/>
    <dgm:cxn modelId="{7CC9DEBB-A6D7-4F1E-B193-100D5DE360A1}" type="presOf" srcId="{0A28BC33-5D43-4771-AEE8-07ECCA97ECA2}" destId="{86024FE4-CC36-4469-8752-19DF432CECF3}" srcOrd="0" destOrd="0" presId="urn:microsoft.com/office/officeart/2005/8/layout/cycle2"/>
    <dgm:cxn modelId="{6734DEBD-EE6E-43FD-9216-DAD1C738F5D5}" type="presOf" srcId="{5F9102A5-7090-4116-9E16-C62AC0B26834}" destId="{D84317A0-A071-4224-B0DA-2DD17EA896FA}" srcOrd="0" destOrd="0" presId="urn:microsoft.com/office/officeart/2005/8/layout/cycle2"/>
    <dgm:cxn modelId="{1DC478B2-2C7C-43B1-9C5C-C36D003C5E18}" type="presOf" srcId="{A65C39BE-D22C-43DA-A831-5988F704F21C}" destId="{995F2D72-6C89-4CF4-8CA7-CE1AB70AC1C4}" srcOrd="1" destOrd="0" presId="urn:microsoft.com/office/officeart/2005/8/layout/cycle2"/>
    <dgm:cxn modelId="{2A8F84AC-BD56-4181-AE05-F8B43E03D856}" srcId="{5F9102A5-7090-4116-9E16-C62AC0B26834}" destId="{69101BCE-B8D1-4F38-A3B6-E5B9383877E7}" srcOrd="2" destOrd="0" parTransId="{34A655D2-767A-41FF-9D54-01BBA10C4508}" sibTransId="{5C7AF3C4-9BAB-4D0E-BA90-5EB953584689}"/>
    <dgm:cxn modelId="{C38A7B97-F934-441C-B12D-C5143C2E8EEF}" srcId="{5F9102A5-7090-4116-9E16-C62AC0B26834}" destId="{0A28BC33-5D43-4771-AEE8-07ECCA97ECA2}" srcOrd="1" destOrd="0" parTransId="{B3565A71-F066-4A34-A2E2-C30011803C05}" sibTransId="{A65C39BE-D22C-43DA-A831-5988F704F21C}"/>
    <dgm:cxn modelId="{E764A190-D4AE-49E6-98B9-69C9C86032D4}" type="presOf" srcId="{69101BCE-B8D1-4F38-A3B6-E5B9383877E7}" destId="{4C26641D-669D-40F8-8B02-F6F468627332}" srcOrd="0" destOrd="0" presId="urn:microsoft.com/office/officeart/2005/8/layout/cycle2"/>
    <dgm:cxn modelId="{9A7AEF7D-C2C9-47FE-9848-27801C1A3FA1}" type="presParOf" srcId="{D84317A0-A071-4224-B0DA-2DD17EA896FA}" destId="{803C33D5-1232-46BA-8F19-F2E406AE4EAC}" srcOrd="0" destOrd="0" presId="urn:microsoft.com/office/officeart/2005/8/layout/cycle2"/>
    <dgm:cxn modelId="{1AF36334-90C4-472E-B3CA-3EACB7006CC8}" type="presParOf" srcId="{D84317A0-A071-4224-B0DA-2DD17EA896FA}" destId="{E1D60AB1-DD60-4E18-BE93-FD0025DBBA1C}" srcOrd="1" destOrd="0" presId="urn:microsoft.com/office/officeart/2005/8/layout/cycle2"/>
    <dgm:cxn modelId="{CF7A8C2D-F2B7-4429-B281-FA898AA05CA6}" type="presParOf" srcId="{E1D60AB1-DD60-4E18-BE93-FD0025DBBA1C}" destId="{8473ED51-7E1D-472A-B1B1-EAAB98C69F37}" srcOrd="0" destOrd="0" presId="urn:microsoft.com/office/officeart/2005/8/layout/cycle2"/>
    <dgm:cxn modelId="{9429CF8D-FCA1-44FC-BADB-CA92A3761117}" type="presParOf" srcId="{D84317A0-A071-4224-B0DA-2DD17EA896FA}" destId="{86024FE4-CC36-4469-8752-19DF432CECF3}" srcOrd="2" destOrd="0" presId="urn:microsoft.com/office/officeart/2005/8/layout/cycle2"/>
    <dgm:cxn modelId="{B25E607B-93B6-4B50-ADF3-6A36932014EA}" type="presParOf" srcId="{D84317A0-A071-4224-B0DA-2DD17EA896FA}" destId="{CB06B316-220F-459B-A6C8-534048B61457}" srcOrd="3" destOrd="0" presId="urn:microsoft.com/office/officeart/2005/8/layout/cycle2"/>
    <dgm:cxn modelId="{152CE026-A132-4CF0-8845-121C009CF85F}" type="presParOf" srcId="{CB06B316-220F-459B-A6C8-534048B61457}" destId="{995F2D72-6C89-4CF4-8CA7-CE1AB70AC1C4}" srcOrd="0" destOrd="0" presId="urn:microsoft.com/office/officeart/2005/8/layout/cycle2"/>
    <dgm:cxn modelId="{E72971CA-41C5-498C-89AE-762E43F4EA73}" type="presParOf" srcId="{D84317A0-A071-4224-B0DA-2DD17EA896FA}" destId="{4C26641D-669D-40F8-8B02-F6F468627332}" srcOrd="4" destOrd="0" presId="urn:microsoft.com/office/officeart/2005/8/layout/cycle2"/>
    <dgm:cxn modelId="{E9573BD2-4116-4659-AECF-925DB80D01C8}" type="presParOf" srcId="{D84317A0-A071-4224-B0DA-2DD17EA896FA}" destId="{4D79A8B1-4476-40A6-B856-00123E27779B}" srcOrd="5" destOrd="0" presId="urn:microsoft.com/office/officeart/2005/8/layout/cycle2"/>
    <dgm:cxn modelId="{7A4CAEFA-F00F-4192-A118-BD4AA16BCB4A}" type="presParOf" srcId="{4D79A8B1-4476-40A6-B856-00123E27779B}" destId="{CDC21490-230D-4972-998C-128AA92B4121}"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D6973F3-95F3-4850-92D5-B999B5FC9C2F}" type="doc">
      <dgm:prSet loTypeId="urn:microsoft.com/office/officeart/2005/8/layout/vList3" loCatId="list" qsTypeId="urn:microsoft.com/office/officeart/2005/8/quickstyle/simple3" qsCatId="simple" csTypeId="urn:microsoft.com/office/officeart/2005/8/colors/accent1_2" csCatId="accent1" phldr="1"/>
      <dgm:spPr/>
    </dgm:pt>
    <dgm:pt modelId="{E4813D9A-2633-4910-8B05-75C724358A16}">
      <dgm:prSet phldrT="[Text]"/>
      <dgm:spPr/>
      <dgm:t>
        <a:bodyPr/>
        <a:lstStyle/>
        <a:p>
          <a:pPr algn="ctr"/>
          <a:r>
            <a:rPr lang="en-US" dirty="0" smtClean="0"/>
            <a:t>Trees and vegetation </a:t>
          </a:r>
          <a:r>
            <a:rPr lang="en-US" b="0" i="0" dirty="0" smtClean="0"/>
            <a:t>(</a:t>
          </a:r>
          <a:r>
            <a:rPr lang="en-US" b="0" i="0" dirty="0" err="1" smtClean="0"/>
            <a:t>Ballinas</a:t>
          </a:r>
          <a:r>
            <a:rPr lang="en-US" b="0" i="0" dirty="0" smtClean="0"/>
            <a:t> &amp; </a:t>
          </a:r>
          <a:r>
            <a:rPr lang="en-US" b="0" i="0" dirty="0" err="1" smtClean="0"/>
            <a:t>Barradas</a:t>
          </a:r>
          <a:r>
            <a:rPr lang="en-US" b="0" i="0" dirty="0" smtClean="0"/>
            <a:t>, 2016)</a:t>
          </a:r>
          <a:endParaRPr lang="en-US" dirty="0"/>
        </a:p>
      </dgm:t>
    </dgm:pt>
    <dgm:pt modelId="{A9C0E55D-A439-4528-A6F4-702C825975AB}" type="parTrans" cxnId="{305DB9E1-24D2-46E6-BCE0-6EC6D4472D17}">
      <dgm:prSet/>
      <dgm:spPr/>
      <dgm:t>
        <a:bodyPr/>
        <a:lstStyle/>
        <a:p>
          <a:endParaRPr lang="en-US"/>
        </a:p>
      </dgm:t>
    </dgm:pt>
    <dgm:pt modelId="{3386C83B-D603-42D1-A92F-6ECFEEF3CD1D}" type="sibTrans" cxnId="{305DB9E1-24D2-46E6-BCE0-6EC6D4472D17}">
      <dgm:prSet/>
      <dgm:spPr/>
      <dgm:t>
        <a:bodyPr/>
        <a:lstStyle/>
        <a:p>
          <a:endParaRPr lang="en-US"/>
        </a:p>
      </dgm:t>
    </dgm:pt>
    <dgm:pt modelId="{D56D00E7-4486-4865-88B9-B54658D49D82}">
      <dgm:prSet phldrT="[Text]"/>
      <dgm:spPr/>
      <dgm:t>
        <a:bodyPr/>
        <a:lstStyle/>
        <a:p>
          <a:r>
            <a:rPr lang="en-US" dirty="0" smtClean="0"/>
            <a:t>“Cool” roofs and pavement </a:t>
          </a:r>
          <a:r>
            <a:rPr lang="en-US" b="0" i="0" dirty="0" smtClean="0"/>
            <a:t>(</a:t>
          </a:r>
          <a:r>
            <a:rPr lang="en-US" b="0" i="0" dirty="0" err="1" smtClean="0"/>
            <a:t>Alchapar</a:t>
          </a:r>
          <a:r>
            <a:rPr lang="en-US" b="0" i="0" dirty="0" smtClean="0"/>
            <a:t>, Correa, &amp; </a:t>
          </a:r>
          <a:r>
            <a:rPr lang="en-US" b="0" i="0" dirty="0" err="1" smtClean="0"/>
            <a:t>Cantón</a:t>
          </a:r>
          <a:r>
            <a:rPr lang="en-US" b="0" i="0" dirty="0" smtClean="0"/>
            <a:t>, 2014)</a:t>
          </a:r>
          <a:endParaRPr lang="en-US" dirty="0"/>
        </a:p>
      </dgm:t>
    </dgm:pt>
    <dgm:pt modelId="{15CDBA8E-3273-46B5-A4AC-C1790E33DC05}" type="parTrans" cxnId="{4F71B7AB-42AD-402F-AE2D-8E1594474FBE}">
      <dgm:prSet/>
      <dgm:spPr/>
      <dgm:t>
        <a:bodyPr/>
        <a:lstStyle/>
        <a:p>
          <a:endParaRPr lang="en-US"/>
        </a:p>
      </dgm:t>
    </dgm:pt>
    <dgm:pt modelId="{E270FDA8-2859-4BA7-A4E1-C44E19C39EDD}" type="sibTrans" cxnId="{4F71B7AB-42AD-402F-AE2D-8E1594474FBE}">
      <dgm:prSet/>
      <dgm:spPr/>
      <dgm:t>
        <a:bodyPr/>
        <a:lstStyle/>
        <a:p>
          <a:endParaRPr lang="en-US"/>
        </a:p>
      </dgm:t>
    </dgm:pt>
    <dgm:pt modelId="{0B7382A2-3733-4B9B-832E-97006F915E40}">
      <dgm:prSet phldrT="[Text]"/>
      <dgm:spPr/>
      <dgm:t>
        <a:bodyPr/>
        <a:lstStyle/>
        <a:p>
          <a:r>
            <a:rPr lang="en-US" dirty="0" smtClean="0"/>
            <a:t>Urban planning with UHI consideration </a:t>
          </a:r>
          <a:r>
            <a:rPr lang="en-US" b="0" i="0" dirty="0" smtClean="0"/>
            <a:t>(</a:t>
          </a:r>
          <a:r>
            <a:rPr lang="en-US" b="0" i="0" dirty="0" err="1" smtClean="0"/>
            <a:t>Maimaitiyiming</a:t>
          </a:r>
          <a:r>
            <a:rPr lang="en-US" b="0" i="0" dirty="0" smtClean="0"/>
            <a:t>, et al., 2014)</a:t>
          </a:r>
        </a:p>
        <a:p>
          <a:endParaRPr lang="en-US" dirty="0"/>
        </a:p>
      </dgm:t>
    </dgm:pt>
    <dgm:pt modelId="{42E349FD-74E3-459C-8687-761CB6EA6704}" type="parTrans" cxnId="{203C0D75-9573-4D6C-B237-960BB04DBB5E}">
      <dgm:prSet/>
      <dgm:spPr/>
      <dgm:t>
        <a:bodyPr/>
        <a:lstStyle/>
        <a:p>
          <a:endParaRPr lang="en-US"/>
        </a:p>
      </dgm:t>
    </dgm:pt>
    <dgm:pt modelId="{672DB275-5A1E-4D73-8390-F1941D145C1E}" type="sibTrans" cxnId="{203C0D75-9573-4D6C-B237-960BB04DBB5E}">
      <dgm:prSet/>
      <dgm:spPr/>
      <dgm:t>
        <a:bodyPr/>
        <a:lstStyle/>
        <a:p>
          <a:endParaRPr lang="en-US"/>
        </a:p>
      </dgm:t>
    </dgm:pt>
    <dgm:pt modelId="{9C50F250-5FF7-4317-ADEA-61D88C76A476}" type="pres">
      <dgm:prSet presAssocID="{DD6973F3-95F3-4850-92D5-B999B5FC9C2F}" presName="linearFlow" presStyleCnt="0">
        <dgm:presLayoutVars>
          <dgm:dir/>
          <dgm:resizeHandles val="exact"/>
        </dgm:presLayoutVars>
      </dgm:prSet>
      <dgm:spPr/>
    </dgm:pt>
    <dgm:pt modelId="{52915E77-0BF5-4D80-B853-E7D189ED78B6}" type="pres">
      <dgm:prSet presAssocID="{E4813D9A-2633-4910-8B05-75C724358A16}" presName="composite" presStyleCnt="0"/>
      <dgm:spPr/>
    </dgm:pt>
    <dgm:pt modelId="{BA6FBF7D-673C-47A2-8E41-4CFFA1F2E62F}" type="pres">
      <dgm:prSet presAssocID="{E4813D9A-2633-4910-8B05-75C724358A16}" presName="imgShp" presStyleLbl="fgImgPlace1" presStyleIdx="0" presStyleCnt="3"/>
      <dgm:spPr>
        <a:blipFill rotWithShape="1">
          <a:blip xmlns:r="http://schemas.openxmlformats.org/officeDocument/2006/relationships" r:embed="rId1"/>
          <a:stretch>
            <a:fillRect/>
          </a:stretch>
        </a:blipFill>
      </dgm:spPr>
    </dgm:pt>
    <dgm:pt modelId="{742BC4F0-D36F-424E-BD09-196A28330C3C}" type="pres">
      <dgm:prSet presAssocID="{E4813D9A-2633-4910-8B05-75C724358A16}" presName="txShp" presStyleLbl="node1" presStyleIdx="0" presStyleCnt="3" custLinFactNeighborY="-12">
        <dgm:presLayoutVars>
          <dgm:bulletEnabled val="1"/>
        </dgm:presLayoutVars>
      </dgm:prSet>
      <dgm:spPr/>
      <dgm:t>
        <a:bodyPr/>
        <a:lstStyle/>
        <a:p>
          <a:endParaRPr lang="en-US"/>
        </a:p>
      </dgm:t>
    </dgm:pt>
    <dgm:pt modelId="{48CDE011-A6DB-40BC-93C7-55984A7FF137}" type="pres">
      <dgm:prSet presAssocID="{3386C83B-D603-42D1-A92F-6ECFEEF3CD1D}" presName="spacing" presStyleCnt="0"/>
      <dgm:spPr/>
    </dgm:pt>
    <dgm:pt modelId="{33398036-70E2-450E-83B3-231DB7F1B55A}" type="pres">
      <dgm:prSet presAssocID="{D56D00E7-4486-4865-88B9-B54658D49D82}" presName="composite" presStyleCnt="0"/>
      <dgm:spPr/>
    </dgm:pt>
    <dgm:pt modelId="{8F237A0F-F4BD-4BD8-BC4C-FF713A77CD06}" type="pres">
      <dgm:prSet presAssocID="{D56D00E7-4486-4865-88B9-B54658D49D82}" presName="imgShp" presStyleLbl="fgImgPlace1" presStyleIdx="1" presStyleCnt="3"/>
      <dgm:spPr>
        <a:blipFill rotWithShape="1">
          <a:blip xmlns:r="http://schemas.openxmlformats.org/officeDocument/2006/relationships" r:embed="rId2"/>
          <a:stretch>
            <a:fillRect/>
          </a:stretch>
        </a:blipFill>
      </dgm:spPr>
    </dgm:pt>
    <dgm:pt modelId="{6D923044-5ADE-498D-8E1D-EB774FE630B4}" type="pres">
      <dgm:prSet presAssocID="{D56D00E7-4486-4865-88B9-B54658D49D82}" presName="txShp" presStyleLbl="node1" presStyleIdx="1" presStyleCnt="3">
        <dgm:presLayoutVars>
          <dgm:bulletEnabled val="1"/>
        </dgm:presLayoutVars>
      </dgm:prSet>
      <dgm:spPr/>
      <dgm:t>
        <a:bodyPr/>
        <a:lstStyle/>
        <a:p>
          <a:endParaRPr lang="en-US"/>
        </a:p>
      </dgm:t>
    </dgm:pt>
    <dgm:pt modelId="{B1DA9E11-6CF4-4F75-A5B5-2F92AFEC66D9}" type="pres">
      <dgm:prSet presAssocID="{E270FDA8-2859-4BA7-A4E1-C44E19C39EDD}" presName="spacing" presStyleCnt="0"/>
      <dgm:spPr/>
    </dgm:pt>
    <dgm:pt modelId="{4918AE26-34B4-4076-B3C7-3CF21319BEBD}" type="pres">
      <dgm:prSet presAssocID="{0B7382A2-3733-4B9B-832E-97006F915E40}" presName="composite" presStyleCnt="0"/>
      <dgm:spPr/>
    </dgm:pt>
    <dgm:pt modelId="{06B21C72-5AB1-4C6E-8583-51354F7095DD}" type="pres">
      <dgm:prSet presAssocID="{0B7382A2-3733-4B9B-832E-97006F915E40}" presName="imgShp" presStyleLbl="fgImgPlace1" presStyleIdx="2" presStyleCnt="3"/>
      <dgm:spPr>
        <a:blipFill rotWithShape="1">
          <a:blip xmlns:r="http://schemas.openxmlformats.org/officeDocument/2006/relationships" r:embed="rId3"/>
          <a:stretch>
            <a:fillRect/>
          </a:stretch>
        </a:blipFill>
      </dgm:spPr>
    </dgm:pt>
    <dgm:pt modelId="{E4DDD7AB-DCBF-4411-A751-0E61F88AB632}" type="pres">
      <dgm:prSet presAssocID="{0B7382A2-3733-4B9B-832E-97006F915E40}" presName="txShp" presStyleLbl="node1" presStyleIdx="2" presStyleCnt="3">
        <dgm:presLayoutVars>
          <dgm:bulletEnabled val="1"/>
        </dgm:presLayoutVars>
      </dgm:prSet>
      <dgm:spPr/>
      <dgm:t>
        <a:bodyPr/>
        <a:lstStyle/>
        <a:p>
          <a:endParaRPr lang="en-US"/>
        </a:p>
      </dgm:t>
    </dgm:pt>
  </dgm:ptLst>
  <dgm:cxnLst>
    <dgm:cxn modelId="{E788DB43-F219-44A0-AFF8-ABA4E6516DB2}" type="presOf" srcId="{E4813D9A-2633-4910-8B05-75C724358A16}" destId="{742BC4F0-D36F-424E-BD09-196A28330C3C}" srcOrd="0" destOrd="0" presId="urn:microsoft.com/office/officeart/2005/8/layout/vList3"/>
    <dgm:cxn modelId="{4F71B7AB-42AD-402F-AE2D-8E1594474FBE}" srcId="{DD6973F3-95F3-4850-92D5-B999B5FC9C2F}" destId="{D56D00E7-4486-4865-88B9-B54658D49D82}" srcOrd="1" destOrd="0" parTransId="{15CDBA8E-3273-46B5-A4AC-C1790E33DC05}" sibTransId="{E270FDA8-2859-4BA7-A4E1-C44E19C39EDD}"/>
    <dgm:cxn modelId="{305DB9E1-24D2-46E6-BCE0-6EC6D4472D17}" srcId="{DD6973F3-95F3-4850-92D5-B999B5FC9C2F}" destId="{E4813D9A-2633-4910-8B05-75C724358A16}" srcOrd="0" destOrd="0" parTransId="{A9C0E55D-A439-4528-A6F4-702C825975AB}" sibTransId="{3386C83B-D603-42D1-A92F-6ECFEEF3CD1D}"/>
    <dgm:cxn modelId="{997B7B8B-01BA-4317-B11F-D0546FC68309}" type="presOf" srcId="{D56D00E7-4486-4865-88B9-B54658D49D82}" destId="{6D923044-5ADE-498D-8E1D-EB774FE630B4}" srcOrd="0" destOrd="0" presId="urn:microsoft.com/office/officeart/2005/8/layout/vList3"/>
    <dgm:cxn modelId="{203C0D75-9573-4D6C-B237-960BB04DBB5E}" srcId="{DD6973F3-95F3-4850-92D5-B999B5FC9C2F}" destId="{0B7382A2-3733-4B9B-832E-97006F915E40}" srcOrd="2" destOrd="0" parTransId="{42E349FD-74E3-459C-8687-761CB6EA6704}" sibTransId="{672DB275-5A1E-4D73-8390-F1941D145C1E}"/>
    <dgm:cxn modelId="{80F5EBD3-79F4-4B67-A258-B952F81BADA3}" type="presOf" srcId="{DD6973F3-95F3-4850-92D5-B999B5FC9C2F}" destId="{9C50F250-5FF7-4317-ADEA-61D88C76A476}" srcOrd="0" destOrd="0" presId="urn:microsoft.com/office/officeart/2005/8/layout/vList3"/>
    <dgm:cxn modelId="{86BBF47A-1ABC-45C1-AEDA-C4DBBEBC234F}" type="presOf" srcId="{0B7382A2-3733-4B9B-832E-97006F915E40}" destId="{E4DDD7AB-DCBF-4411-A751-0E61F88AB632}" srcOrd="0" destOrd="0" presId="urn:microsoft.com/office/officeart/2005/8/layout/vList3"/>
    <dgm:cxn modelId="{84FBDCF7-DDAD-4D6E-999A-B2B5DCF5D0CF}" type="presParOf" srcId="{9C50F250-5FF7-4317-ADEA-61D88C76A476}" destId="{52915E77-0BF5-4D80-B853-E7D189ED78B6}" srcOrd="0" destOrd="0" presId="urn:microsoft.com/office/officeart/2005/8/layout/vList3"/>
    <dgm:cxn modelId="{25948A5B-60A2-41B6-A469-E40E066AAF79}" type="presParOf" srcId="{52915E77-0BF5-4D80-B853-E7D189ED78B6}" destId="{BA6FBF7D-673C-47A2-8E41-4CFFA1F2E62F}" srcOrd="0" destOrd="0" presId="urn:microsoft.com/office/officeart/2005/8/layout/vList3"/>
    <dgm:cxn modelId="{3052631B-B0C7-4C75-A455-1A15B3F627C6}" type="presParOf" srcId="{52915E77-0BF5-4D80-B853-E7D189ED78B6}" destId="{742BC4F0-D36F-424E-BD09-196A28330C3C}" srcOrd="1" destOrd="0" presId="urn:microsoft.com/office/officeart/2005/8/layout/vList3"/>
    <dgm:cxn modelId="{DD38DD32-38E2-4F6A-B1DF-FB37B68F28D2}" type="presParOf" srcId="{9C50F250-5FF7-4317-ADEA-61D88C76A476}" destId="{48CDE011-A6DB-40BC-93C7-55984A7FF137}" srcOrd="1" destOrd="0" presId="urn:microsoft.com/office/officeart/2005/8/layout/vList3"/>
    <dgm:cxn modelId="{B762F4E1-CEFC-4FCF-B320-06D844A763D5}" type="presParOf" srcId="{9C50F250-5FF7-4317-ADEA-61D88C76A476}" destId="{33398036-70E2-450E-83B3-231DB7F1B55A}" srcOrd="2" destOrd="0" presId="urn:microsoft.com/office/officeart/2005/8/layout/vList3"/>
    <dgm:cxn modelId="{ACFF10E3-853B-43AD-80DB-1603BA17C36A}" type="presParOf" srcId="{33398036-70E2-450E-83B3-231DB7F1B55A}" destId="{8F237A0F-F4BD-4BD8-BC4C-FF713A77CD06}" srcOrd="0" destOrd="0" presId="urn:microsoft.com/office/officeart/2005/8/layout/vList3"/>
    <dgm:cxn modelId="{45B0FA9D-1CE8-4DA9-AAC5-34183A160399}" type="presParOf" srcId="{33398036-70E2-450E-83B3-231DB7F1B55A}" destId="{6D923044-5ADE-498D-8E1D-EB774FE630B4}" srcOrd="1" destOrd="0" presId="urn:microsoft.com/office/officeart/2005/8/layout/vList3"/>
    <dgm:cxn modelId="{BAC75971-9AC9-478D-BD74-90F39260EBA7}" type="presParOf" srcId="{9C50F250-5FF7-4317-ADEA-61D88C76A476}" destId="{B1DA9E11-6CF4-4F75-A5B5-2F92AFEC66D9}" srcOrd="3" destOrd="0" presId="urn:microsoft.com/office/officeart/2005/8/layout/vList3"/>
    <dgm:cxn modelId="{64882791-88B7-4B5A-ACE1-C7CE9C561150}" type="presParOf" srcId="{9C50F250-5FF7-4317-ADEA-61D88C76A476}" destId="{4918AE26-34B4-4076-B3C7-3CF21319BEBD}" srcOrd="4" destOrd="0" presId="urn:microsoft.com/office/officeart/2005/8/layout/vList3"/>
    <dgm:cxn modelId="{FA5EF91D-385D-4CBF-B3F6-704FAF9B5B71}" type="presParOf" srcId="{4918AE26-34B4-4076-B3C7-3CF21319BEBD}" destId="{06B21C72-5AB1-4C6E-8583-51354F7095DD}" srcOrd="0" destOrd="0" presId="urn:microsoft.com/office/officeart/2005/8/layout/vList3"/>
    <dgm:cxn modelId="{B499B9FA-94CB-4345-8971-394FC2508096}" type="presParOf" srcId="{4918AE26-34B4-4076-B3C7-3CF21319BEBD}" destId="{E4DDD7AB-DCBF-4411-A751-0E61F88AB632}"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3948D6-060F-4C86-BA83-236997D93442}">
      <dsp:nvSpPr>
        <dsp:cNvPr id="0" name=""/>
        <dsp:cNvSpPr/>
      </dsp:nvSpPr>
      <dsp:spPr>
        <a:xfrm>
          <a:off x="1535" y="246863"/>
          <a:ext cx="1915745" cy="171691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Vegetation removed</a:t>
          </a:r>
          <a:endParaRPr lang="en-US" sz="2000" kern="1200" dirty="0">
            <a:solidFill>
              <a:schemeClr val="tx1"/>
            </a:solidFill>
          </a:endParaRPr>
        </a:p>
      </dsp:txBody>
      <dsp:txXfrm>
        <a:off x="282089" y="498299"/>
        <a:ext cx="1354637" cy="1214038"/>
      </dsp:txXfrm>
    </dsp:sp>
    <dsp:sp modelId="{E76CD083-D5BF-45F4-8B05-26E9E3BF5E0B}">
      <dsp:nvSpPr>
        <dsp:cNvPr id="0" name=""/>
        <dsp:cNvSpPr/>
      </dsp:nvSpPr>
      <dsp:spPr>
        <a:xfrm>
          <a:off x="2097665" y="1210973"/>
          <a:ext cx="995807" cy="995807"/>
        </a:xfrm>
        <a:prstGeom prst="mathPlus">
          <a:avLst/>
        </a:prstGeom>
        <a:no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kern="1200"/>
        </a:p>
      </dsp:txBody>
      <dsp:txXfrm>
        <a:off x="2229659" y="1591770"/>
        <a:ext cx="731819" cy="234213"/>
      </dsp:txXfrm>
    </dsp:sp>
    <dsp:sp modelId="{8C20AB1D-7830-4509-A369-69B415A3968B}">
      <dsp:nvSpPr>
        <dsp:cNvPr id="0" name=""/>
        <dsp:cNvSpPr/>
      </dsp:nvSpPr>
      <dsp:spPr>
        <a:xfrm>
          <a:off x="3170130" y="290438"/>
          <a:ext cx="2012974" cy="171691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High-rise buildings block air circulation, absorb heat</a:t>
          </a:r>
          <a:endParaRPr lang="en-US" sz="2000" kern="1200" dirty="0">
            <a:solidFill>
              <a:schemeClr val="tx1"/>
            </a:solidFill>
          </a:endParaRPr>
        </a:p>
      </dsp:txBody>
      <dsp:txXfrm>
        <a:off x="3464923" y="541874"/>
        <a:ext cx="1423388" cy="1214038"/>
      </dsp:txXfrm>
    </dsp:sp>
    <dsp:sp modelId="{C8F2DF92-2CD5-4D3B-8D3F-7DAB5A3B62A4}">
      <dsp:nvSpPr>
        <dsp:cNvPr id="0" name=""/>
        <dsp:cNvSpPr/>
      </dsp:nvSpPr>
      <dsp:spPr>
        <a:xfrm>
          <a:off x="5344302" y="607414"/>
          <a:ext cx="995807" cy="995807"/>
        </a:xfrm>
        <a:prstGeom prst="mathPlus">
          <a:avLst/>
        </a:prstGeom>
        <a:no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en-US" sz="1600" kern="1200"/>
        </a:p>
      </dsp:txBody>
      <dsp:txXfrm>
        <a:off x="5476296" y="988211"/>
        <a:ext cx="731819" cy="234213"/>
      </dsp:txXfrm>
    </dsp:sp>
    <dsp:sp modelId="{4F9625DE-80C9-4C3D-9689-E8F24AC3CA96}">
      <dsp:nvSpPr>
        <dsp:cNvPr id="0" name=""/>
        <dsp:cNvSpPr/>
      </dsp:nvSpPr>
      <dsp:spPr>
        <a:xfrm>
          <a:off x="6479523" y="246863"/>
          <a:ext cx="2406558" cy="171691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Inefficiencies in Generators</a:t>
          </a:r>
          <a:endParaRPr lang="en-US" sz="2000" kern="1200" dirty="0">
            <a:solidFill>
              <a:schemeClr val="tx1"/>
            </a:solidFill>
          </a:endParaRPr>
        </a:p>
      </dsp:txBody>
      <dsp:txXfrm>
        <a:off x="6831955" y="498299"/>
        <a:ext cx="1701694" cy="1214038"/>
      </dsp:txXfrm>
    </dsp:sp>
    <dsp:sp modelId="{E758AFE1-E4F9-4B75-832A-4AF5337D34A4}">
      <dsp:nvSpPr>
        <dsp:cNvPr id="0" name=""/>
        <dsp:cNvSpPr/>
      </dsp:nvSpPr>
      <dsp:spPr>
        <a:xfrm>
          <a:off x="9025495" y="607414"/>
          <a:ext cx="995807" cy="995807"/>
        </a:xfrm>
        <a:prstGeom prst="mathEqual">
          <a:avLst/>
        </a:prstGeom>
        <a:solidFill>
          <a:schemeClr val="accent1">
            <a:tint val="60000"/>
            <a:hueOff val="0"/>
            <a:satOff val="0"/>
            <a:lumOff val="0"/>
            <a:alphaOff val="0"/>
          </a:schemeClr>
        </a:solidFill>
        <a:ln>
          <a:solidFill>
            <a:srgbClr val="92D050"/>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822450">
            <a:lnSpc>
              <a:spcPct val="90000"/>
            </a:lnSpc>
            <a:spcBef>
              <a:spcPct val="0"/>
            </a:spcBef>
            <a:spcAft>
              <a:spcPct val="35000"/>
            </a:spcAft>
          </a:pPr>
          <a:endParaRPr lang="en-US" sz="4100" kern="1200"/>
        </a:p>
      </dsp:txBody>
      <dsp:txXfrm>
        <a:off x="9157489" y="812550"/>
        <a:ext cx="731819" cy="585535"/>
      </dsp:txXfrm>
    </dsp:sp>
    <dsp:sp modelId="{FD0CFA44-E8EE-49C7-9424-80805F090020}">
      <dsp:nvSpPr>
        <dsp:cNvPr id="0" name=""/>
        <dsp:cNvSpPr/>
      </dsp:nvSpPr>
      <dsp:spPr>
        <a:xfrm>
          <a:off x="10160716" y="246863"/>
          <a:ext cx="1716910" cy="171691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Urban Heat Island (UHI) Effect</a:t>
          </a:r>
          <a:endParaRPr lang="en-US" sz="2000" kern="1200" dirty="0">
            <a:solidFill>
              <a:schemeClr val="tx1"/>
            </a:solidFill>
          </a:endParaRPr>
        </a:p>
      </dsp:txBody>
      <dsp:txXfrm>
        <a:off x="10412152" y="498299"/>
        <a:ext cx="1214038" cy="12140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3C33D5-1232-46BA-8F19-F2E406AE4EAC}">
      <dsp:nvSpPr>
        <dsp:cNvPr id="0" name=""/>
        <dsp:cNvSpPr/>
      </dsp:nvSpPr>
      <dsp:spPr>
        <a:xfrm>
          <a:off x="2024738" y="4432"/>
          <a:ext cx="2243697" cy="1578155"/>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Increased demand for air conditioning</a:t>
          </a:r>
          <a:endParaRPr lang="en-US" sz="2000" kern="1200" dirty="0">
            <a:solidFill>
              <a:schemeClr val="tx1"/>
            </a:solidFill>
          </a:endParaRPr>
        </a:p>
      </dsp:txBody>
      <dsp:txXfrm>
        <a:off x="2353320" y="235547"/>
        <a:ext cx="1586533" cy="1115925"/>
      </dsp:txXfrm>
    </dsp:sp>
    <dsp:sp modelId="{E1D60AB1-DD60-4E18-BE93-FD0025DBBA1C}">
      <dsp:nvSpPr>
        <dsp:cNvPr id="0" name=""/>
        <dsp:cNvSpPr/>
      </dsp:nvSpPr>
      <dsp:spPr>
        <a:xfrm rot="3078732">
          <a:off x="3727428" y="1500649"/>
          <a:ext cx="420485" cy="5614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a:off x="3751075" y="1563707"/>
        <a:ext cx="294340" cy="336872"/>
      </dsp:txXfrm>
    </dsp:sp>
    <dsp:sp modelId="{86024FE4-CC36-4469-8752-19DF432CECF3}">
      <dsp:nvSpPr>
        <dsp:cNvPr id="0" name=""/>
        <dsp:cNvSpPr/>
      </dsp:nvSpPr>
      <dsp:spPr>
        <a:xfrm>
          <a:off x="3719664" y="1932180"/>
          <a:ext cx="2195088" cy="1895031"/>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Further heating, CO2 release</a:t>
          </a:r>
          <a:endParaRPr lang="en-US" sz="2000" kern="1200" dirty="0">
            <a:solidFill>
              <a:schemeClr val="tx1"/>
            </a:solidFill>
          </a:endParaRPr>
        </a:p>
      </dsp:txBody>
      <dsp:txXfrm>
        <a:off x="4041127" y="2209701"/>
        <a:ext cx="1552162" cy="1339989"/>
      </dsp:txXfrm>
    </dsp:sp>
    <dsp:sp modelId="{CB06B316-220F-459B-A6C8-534048B61457}">
      <dsp:nvSpPr>
        <dsp:cNvPr id="0" name=""/>
        <dsp:cNvSpPr/>
      </dsp:nvSpPr>
      <dsp:spPr>
        <a:xfrm rot="10810866">
          <a:off x="2865658" y="2614775"/>
          <a:ext cx="520174" cy="5614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10800000">
        <a:off x="3021710" y="2727312"/>
        <a:ext cx="364122" cy="336872"/>
      </dsp:txXfrm>
    </dsp:sp>
    <dsp:sp modelId="{4C26641D-669D-40F8-8B02-F6F468627332}">
      <dsp:nvSpPr>
        <dsp:cNvPr id="0" name=""/>
        <dsp:cNvSpPr/>
      </dsp:nvSpPr>
      <dsp:spPr>
        <a:xfrm>
          <a:off x="0" y="1784437"/>
          <a:ext cx="2738225" cy="2168720"/>
        </a:xfrm>
        <a:prstGeom prst="ellipse">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Thermal Comfort, Health &amp; Environmental Quality drops</a:t>
          </a:r>
          <a:endParaRPr lang="en-US" sz="2000" kern="1200" dirty="0">
            <a:solidFill>
              <a:schemeClr val="tx1"/>
            </a:solidFill>
          </a:endParaRPr>
        </a:p>
      </dsp:txBody>
      <dsp:txXfrm>
        <a:off x="401004" y="2102039"/>
        <a:ext cx="1936217" cy="1533516"/>
      </dsp:txXfrm>
    </dsp:sp>
    <dsp:sp modelId="{4D79A8B1-4476-40A6-B856-00123E27779B}">
      <dsp:nvSpPr>
        <dsp:cNvPr id="0" name=""/>
        <dsp:cNvSpPr/>
      </dsp:nvSpPr>
      <dsp:spPr>
        <a:xfrm rot="18634795">
          <a:off x="2171083" y="1447223"/>
          <a:ext cx="350320" cy="5614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a:off x="2189448" y="1599423"/>
        <a:ext cx="245224" cy="33687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2BC4F0-D36F-424E-BD09-196A28330C3C}">
      <dsp:nvSpPr>
        <dsp:cNvPr id="0" name=""/>
        <dsp:cNvSpPr/>
      </dsp:nvSpPr>
      <dsp:spPr>
        <a:xfrm rot="10800000">
          <a:off x="1850802" y="757"/>
          <a:ext cx="6129787" cy="1227334"/>
        </a:xfrm>
        <a:prstGeom prst="homePlate">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41221" tIns="83820" rIns="156464" bIns="83820" numCol="1" spcCol="1270" anchor="ctr" anchorCtr="0">
          <a:noAutofit/>
        </a:bodyPr>
        <a:lstStyle/>
        <a:p>
          <a:pPr lvl="0" algn="ctr" defTabSz="977900">
            <a:lnSpc>
              <a:spcPct val="90000"/>
            </a:lnSpc>
            <a:spcBef>
              <a:spcPct val="0"/>
            </a:spcBef>
            <a:spcAft>
              <a:spcPct val="35000"/>
            </a:spcAft>
          </a:pPr>
          <a:r>
            <a:rPr lang="en-US" sz="2200" kern="1200" dirty="0" smtClean="0"/>
            <a:t>Trees and vegetation </a:t>
          </a:r>
          <a:r>
            <a:rPr lang="en-US" sz="2200" b="0" i="0" kern="1200" dirty="0" smtClean="0"/>
            <a:t>(</a:t>
          </a:r>
          <a:r>
            <a:rPr lang="en-US" sz="2200" b="0" i="0" kern="1200" dirty="0" err="1" smtClean="0"/>
            <a:t>Ballinas</a:t>
          </a:r>
          <a:r>
            <a:rPr lang="en-US" sz="2200" b="0" i="0" kern="1200" dirty="0" smtClean="0"/>
            <a:t> &amp; </a:t>
          </a:r>
          <a:r>
            <a:rPr lang="en-US" sz="2200" b="0" i="0" kern="1200" dirty="0" err="1" smtClean="0"/>
            <a:t>Barradas</a:t>
          </a:r>
          <a:r>
            <a:rPr lang="en-US" sz="2200" b="0" i="0" kern="1200" dirty="0" smtClean="0"/>
            <a:t>, 2016)</a:t>
          </a:r>
          <a:endParaRPr lang="en-US" sz="2200" kern="1200" dirty="0"/>
        </a:p>
      </dsp:txBody>
      <dsp:txXfrm rot="10800000">
        <a:off x="2157635" y="757"/>
        <a:ext cx="5822954" cy="1227334"/>
      </dsp:txXfrm>
    </dsp:sp>
    <dsp:sp modelId="{BA6FBF7D-673C-47A2-8E41-4CFFA1F2E62F}">
      <dsp:nvSpPr>
        <dsp:cNvPr id="0" name=""/>
        <dsp:cNvSpPr/>
      </dsp:nvSpPr>
      <dsp:spPr>
        <a:xfrm>
          <a:off x="1237135" y="904"/>
          <a:ext cx="1227334" cy="1227334"/>
        </a:xfrm>
        <a:prstGeom prst="ellipse">
          <a:avLst/>
        </a:prstGeom>
        <a:blipFill rotWithShape="1">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6D923044-5ADE-498D-8E1D-EB774FE630B4}">
      <dsp:nvSpPr>
        <dsp:cNvPr id="0" name=""/>
        <dsp:cNvSpPr/>
      </dsp:nvSpPr>
      <dsp:spPr>
        <a:xfrm rot="10800000">
          <a:off x="1850802" y="1594608"/>
          <a:ext cx="6129787" cy="1227334"/>
        </a:xfrm>
        <a:prstGeom prst="homePlate">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41221" tIns="83820" rIns="156464" bIns="83820" numCol="1" spcCol="1270" anchor="ctr" anchorCtr="0">
          <a:noAutofit/>
        </a:bodyPr>
        <a:lstStyle/>
        <a:p>
          <a:pPr lvl="0" algn="ctr" defTabSz="977900">
            <a:lnSpc>
              <a:spcPct val="90000"/>
            </a:lnSpc>
            <a:spcBef>
              <a:spcPct val="0"/>
            </a:spcBef>
            <a:spcAft>
              <a:spcPct val="35000"/>
            </a:spcAft>
          </a:pPr>
          <a:r>
            <a:rPr lang="en-US" sz="2200" kern="1200" dirty="0" smtClean="0"/>
            <a:t>“Cool” roofs and pavement </a:t>
          </a:r>
          <a:r>
            <a:rPr lang="en-US" sz="2200" b="0" i="0" kern="1200" dirty="0" smtClean="0"/>
            <a:t>(</a:t>
          </a:r>
          <a:r>
            <a:rPr lang="en-US" sz="2200" b="0" i="0" kern="1200" dirty="0" err="1" smtClean="0"/>
            <a:t>Alchapar</a:t>
          </a:r>
          <a:r>
            <a:rPr lang="en-US" sz="2200" b="0" i="0" kern="1200" dirty="0" smtClean="0"/>
            <a:t>, Correa, &amp; </a:t>
          </a:r>
          <a:r>
            <a:rPr lang="en-US" sz="2200" b="0" i="0" kern="1200" dirty="0" err="1" smtClean="0"/>
            <a:t>Cantón</a:t>
          </a:r>
          <a:r>
            <a:rPr lang="en-US" sz="2200" b="0" i="0" kern="1200" dirty="0" smtClean="0"/>
            <a:t>, 2014)</a:t>
          </a:r>
          <a:endParaRPr lang="en-US" sz="2200" kern="1200" dirty="0"/>
        </a:p>
      </dsp:txBody>
      <dsp:txXfrm rot="10800000">
        <a:off x="2157635" y="1594608"/>
        <a:ext cx="5822954" cy="1227334"/>
      </dsp:txXfrm>
    </dsp:sp>
    <dsp:sp modelId="{8F237A0F-F4BD-4BD8-BC4C-FF713A77CD06}">
      <dsp:nvSpPr>
        <dsp:cNvPr id="0" name=""/>
        <dsp:cNvSpPr/>
      </dsp:nvSpPr>
      <dsp:spPr>
        <a:xfrm>
          <a:off x="1237135" y="1594608"/>
          <a:ext cx="1227334" cy="1227334"/>
        </a:xfrm>
        <a:prstGeom prst="ellipse">
          <a:avLst/>
        </a:prstGeom>
        <a:blipFill rotWithShape="1">
          <a:blip xmlns:r="http://schemas.openxmlformats.org/officeDocument/2006/relationships" r:embed="rId2"/>
          <a:stretch>
            <a:fillRect/>
          </a:stretch>
        </a:blipFill>
        <a:ln w="12700" cap="flat"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 modelId="{E4DDD7AB-DCBF-4411-A751-0E61F88AB632}">
      <dsp:nvSpPr>
        <dsp:cNvPr id="0" name=""/>
        <dsp:cNvSpPr/>
      </dsp:nvSpPr>
      <dsp:spPr>
        <a:xfrm rot="10800000">
          <a:off x="1850802" y="3188311"/>
          <a:ext cx="6129787" cy="1227334"/>
        </a:xfrm>
        <a:prstGeom prst="homePlate">
          <a:avLst/>
        </a:prstGeom>
        <a:gradFill rotWithShape="0">
          <a:gsLst>
            <a:gs pos="0">
              <a:schemeClr val="accent1">
                <a:hueOff val="0"/>
                <a:satOff val="0"/>
                <a:lumOff val="0"/>
                <a:alphaOff val="0"/>
                <a:tint val="65000"/>
                <a:shade val="92000"/>
                <a:satMod val="130000"/>
              </a:schemeClr>
            </a:gs>
            <a:gs pos="45000">
              <a:schemeClr val="accent1">
                <a:hueOff val="0"/>
                <a:satOff val="0"/>
                <a:lumOff val="0"/>
                <a:alphaOff val="0"/>
                <a:tint val="60000"/>
                <a:shade val="99000"/>
                <a:satMod val="120000"/>
              </a:schemeClr>
            </a:gs>
            <a:gs pos="100000">
              <a:schemeClr val="accent1">
                <a:hueOff val="0"/>
                <a:satOff val="0"/>
                <a:lumOff val="0"/>
                <a:alphaOff val="0"/>
                <a:tint val="55000"/>
                <a:satMod val="140000"/>
              </a:schemeClr>
            </a:gs>
          </a:gsLst>
          <a:path path="circle">
            <a:fillToRect l="100000" t="100000" r="100000" b="100000"/>
          </a:path>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41221" tIns="83820" rIns="156464" bIns="83820" numCol="1" spcCol="1270" anchor="ctr" anchorCtr="0">
          <a:noAutofit/>
        </a:bodyPr>
        <a:lstStyle/>
        <a:p>
          <a:pPr lvl="0" algn="ctr" defTabSz="977900">
            <a:lnSpc>
              <a:spcPct val="90000"/>
            </a:lnSpc>
            <a:spcBef>
              <a:spcPct val="0"/>
            </a:spcBef>
            <a:spcAft>
              <a:spcPct val="35000"/>
            </a:spcAft>
          </a:pPr>
          <a:r>
            <a:rPr lang="en-US" sz="2200" kern="1200" dirty="0" smtClean="0"/>
            <a:t>Urban planning with UHI consideration </a:t>
          </a:r>
          <a:r>
            <a:rPr lang="en-US" sz="2200" b="0" i="0" kern="1200" dirty="0" smtClean="0"/>
            <a:t>(</a:t>
          </a:r>
          <a:r>
            <a:rPr lang="en-US" sz="2200" b="0" i="0" kern="1200" dirty="0" err="1" smtClean="0"/>
            <a:t>Maimaitiyiming</a:t>
          </a:r>
          <a:r>
            <a:rPr lang="en-US" sz="2200" b="0" i="0" kern="1200" dirty="0" smtClean="0"/>
            <a:t>, et al., 2014)</a:t>
          </a:r>
        </a:p>
        <a:p>
          <a:pPr lvl="0" algn="ctr" defTabSz="977900">
            <a:lnSpc>
              <a:spcPct val="90000"/>
            </a:lnSpc>
            <a:spcBef>
              <a:spcPct val="0"/>
            </a:spcBef>
            <a:spcAft>
              <a:spcPct val="35000"/>
            </a:spcAft>
          </a:pPr>
          <a:endParaRPr lang="en-US" sz="2200" kern="1200" dirty="0"/>
        </a:p>
      </dsp:txBody>
      <dsp:txXfrm rot="10800000">
        <a:off x="2157635" y="3188311"/>
        <a:ext cx="5822954" cy="1227334"/>
      </dsp:txXfrm>
    </dsp:sp>
    <dsp:sp modelId="{06B21C72-5AB1-4C6E-8583-51354F7095DD}">
      <dsp:nvSpPr>
        <dsp:cNvPr id="0" name=""/>
        <dsp:cNvSpPr/>
      </dsp:nvSpPr>
      <dsp:spPr>
        <a:xfrm>
          <a:off x="1237135" y="3188311"/>
          <a:ext cx="1227334" cy="1227334"/>
        </a:xfrm>
        <a:prstGeom prst="ellipse">
          <a:avLst/>
        </a:prstGeom>
        <a:blipFill rotWithShape="1">
          <a:blip xmlns:r="http://schemas.openxmlformats.org/officeDocument/2006/relationships" r:embed="rId3"/>
          <a:stretch>
            <a:fillRect/>
          </a:stretch>
        </a:blipFill>
        <a:ln w="12700" cap="flat" cmpd="sng" algn="ctr">
          <a:solidFill>
            <a:schemeClr val="lt1">
              <a:hueOff val="0"/>
              <a:satOff val="0"/>
              <a:lumOff val="0"/>
              <a:alphaOff val="0"/>
            </a:schemeClr>
          </a:solidFill>
          <a:prstDash val="solid"/>
        </a:ln>
        <a:effectLst/>
      </dsp:spPr>
      <dsp:style>
        <a:lnRef idx="1">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C58BF9-356C-487D-BF04-2EDACC667E7A}" type="datetimeFigureOut">
              <a:rPr lang="en-US" smtClean="0"/>
              <a:t>7/25/2020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D1A252-0342-4DD5-BA28-0AC954367F10}" type="slidenum">
              <a:rPr lang="en-US" smtClean="0"/>
              <a:t>‹#›</a:t>
            </a:fld>
            <a:endParaRPr lang="en-US"/>
          </a:p>
        </p:txBody>
      </p:sp>
    </p:spTree>
    <p:extLst>
      <p:ext uri="{BB962C8B-B14F-4D97-AF65-F5344CB8AC3E}">
        <p14:creationId xmlns:p14="http://schemas.microsoft.com/office/powerpoint/2010/main" val="26017140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1800, 3% of world population stayed in urban regions</a:t>
            </a:r>
          </a:p>
          <a:p>
            <a:r>
              <a:rPr lang="en-US" dirty="0" smtClean="0"/>
              <a:t>By 2030, projected 61%/5b people</a:t>
            </a:r>
          </a:p>
          <a:p>
            <a:r>
              <a:rPr lang="en-US" dirty="0" smtClean="0"/>
              <a:t>Transition from rural to urban areas has huge environmental repercussions</a:t>
            </a:r>
          </a:p>
          <a:p>
            <a:r>
              <a:rPr lang="en-US" dirty="0" smtClean="0"/>
              <a:t>Urban areas are responsible for up to 70% of greenhouse emissions</a:t>
            </a:r>
          </a:p>
          <a:p>
            <a:r>
              <a:rPr lang="en-US" dirty="0" smtClean="0"/>
              <a:t>Vegetation removed to make way for high-rise buildings</a:t>
            </a:r>
          </a:p>
          <a:p>
            <a:r>
              <a:rPr lang="en-US" dirty="0" smtClean="0"/>
              <a:t>They block the wind and have massive surfaces to soak up the solar heat in the day and release them in  the night</a:t>
            </a:r>
          </a:p>
          <a:p>
            <a:r>
              <a:rPr lang="en-US" dirty="0" smtClean="0"/>
              <a:t>When it’s hot, we turn on a/c</a:t>
            </a:r>
          </a:p>
          <a:p>
            <a:r>
              <a:rPr lang="en-US" dirty="0" smtClean="0"/>
              <a:t>Very hot days can create enormous energy spikes, further bolstering the hear</a:t>
            </a:r>
          </a:p>
          <a:p>
            <a:r>
              <a:rPr lang="en-US" dirty="0" smtClean="0"/>
              <a:t>Because inefficiencies in electricity generation, waste energy converted to heat energy</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3F5B6D2E-D06D-4BCF-80E0-A2B3610779C2}" type="slidenum">
              <a:rPr lang="en-US" smtClean="0"/>
              <a:t>3</a:t>
            </a:fld>
            <a:endParaRPr lang="en-US"/>
          </a:p>
        </p:txBody>
      </p:sp>
    </p:spTree>
    <p:extLst>
      <p:ext uri="{BB962C8B-B14F-4D97-AF65-F5344CB8AC3E}">
        <p14:creationId xmlns:p14="http://schemas.microsoft.com/office/powerpoint/2010/main" val="2456535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This issue will be further provoked by the increasing demand for air conditioning,</a:t>
            </a:r>
          </a:p>
          <a:p>
            <a:r>
              <a:rPr lang="en-SG" dirty="0" smtClean="0"/>
              <a:t>which will repeatedly lead to further heating and carbon dioxide release.</a:t>
            </a:r>
            <a:endParaRPr lang="en-US" dirty="0" smtClean="0"/>
          </a:p>
          <a:p>
            <a:endParaRPr lang="en-SG" dirty="0" smtClean="0"/>
          </a:p>
          <a:p>
            <a:r>
              <a:rPr lang="en-SG" dirty="0" smtClean="0"/>
              <a:t>UHI affects street level thermal contentment, health and environmental quality and may increase energy demand. With more infrastructure and a</a:t>
            </a:r>
          </a:p>
          <a:p>
            <a:r>
              <a:rPr lang="en-SG" dirty="0" smtClean="0"/>
              <a:t>continuous rise in population, the temperature will continue to rise. Therefore, there is a need to</a:t>
            </a:r>
          </a:p>
          <a:p>
            <a:r>
              <a:rPr lang="en-SG" dirty="0" smtClean="0"/>
              <a:t>minimise the heat being soaked up by the surfaces’ of the building.</a:t>
            </a:r>
            <a:endParaRPr lang="en-US" dirty="0" smtClean="0"/>
          </a:p>
          <a:p>
            <a:endParaRPr lang="en-US" dirty="0"/>
          </a:p>
        </p:txBody>
      </p:sp>
      <p:sp>
        <p:nvSpPr>
          <p:cNvPr id="4" name="Slide Number Placeholder 3"/>
          <p:cNvSpPr>
            <a:spLocks noGrp="1"/>
          </p:cNvSpPr>
          <p:nvPr>
            <p:ph type="sldNum" sz="quarter" idx="10"/>
          </p:nvPr>
        </p:nvSpPr>
        <p:spPr/>
        <p:txBody>
          <a:bodyPr/>
          <a:lstStyle/>
          <a:p>
            <a:fld id="{3F5B6D2E-D06D-4BCF-80E0-A2B3610779C2}" type="slidenum">
              <a:rPr lang="en-US" smtClean="0"/>
              <a:t>4</a:t>
            </a:fld>
            <a:endParaRPr lang="en-US"/>
          </a:p>
        </p:txBody>
      </p:sp>
    </p:spTree>
    <p:extLst>
      <p:ext uri="{BB962C8B-B14F-4D97-AF65-F5344CB8AC3E}">
        <p14:creationId xmlns:p14="http://schemas.microsoft.com/office/powerpoint/2010/main" val="42316090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Currently</a:t>
            </a:r>
            <a:r>
              <a:rPr lang="en-US" baseline="0" dirty="0" smtClean="0"/>
              <a:t> we have 3 </a:t>
            </a:r>
            <a:endParaRPr lang="en-US" dirty="0" smtClean="0"/>
          </a:p>
          <a:p>
            <a:pPr marL="0" indent="0">
              <a:buNone/>
            </a:pPr>
            <a:endParaRPr lang="en-US" baseline="0" dirty="0" smtClean="0"/>
          </a:p>
          <a:p>
            <a:r>
              <a:rPr lang="en-US" sz="1200" b="0" i="0" u="none" strike="noStrike" kern="1200" baseline="0" dirty="0" smtClean="0">
                <a:solidFill>
                  <a:schemeClr val="tx1"/>
                </a:solidFill>
                <a:latin typeface="+mn-lt"/>
                <a:ea typeface="+mn-ea"/>
                <a:cs typeface="+mn-cs"/>
              </a:rPr>
              <a:t>1) </a:t>
            </a:r>
            <a:r>
              <a:rPr lang="en-US" sz="1200" b="1" i="0" u="none" strike="noStrike" kern="1200" baseline="0" dirty="0" smtClean="0">
                <a:solidFill>
                  <a:schemeClr val="tx1"/>
                </a:solidFill>
                <a:latin typeface="+mn-lt"/>
                <a:ea typeface="+mn-ea"/>
                <a:cs typeface="+mn-cs"/>
              </a:rPr>
              <a:t>Trees and vegetation </a:t>
            </a:r>
          </a:p>
          <a:p>
            <a:r>
              <a:rPr lang="en-GB" sz="1200" b="0" i="0" u="none" strike="noStrike" kern="1200" baseline="0" dirty="0" smtClean="0">
                <a:solidFill>
                  <a:schemeClr val="tx1"/>
                </a:solidFill>
                <a:latin typeface="+mn-lt"/>
                <a:ea typeface="+mn-ea"/>
                <a:cs typeface="+mn-cs"/>
              </a:rPr>
              <a:t>A vast study on greenery has shown that trees and vegetation cover lower surface and air temperatures by providing shade and a cool environment through evapotranspiration. Furthermore, the recent trend of growing a vegetative layer (plants, shrubs, grasses, and/or trees on the roof (green roofs) and building façade (vertical greenery) reduces the temperatures of the building envelope and the surrounding air. </a:t>
            </a:r>
          </a:p>
          <a:p>
            <a:endParaRPr lang="en-GB" sz="1200" b="0"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2)  ‘Cool’ roofs and pavement </a:t>
            </a:r>
            <a:endParaRPr lang="en-US" sz="1200" b="0" i="0" u="none" strike="noStrike" kern="1200" baseline="0" dirty="0" smtClean="0">
              <a:solidFill>
                <a:schemeClr val="tx1"/>
              </a:solidFill>
              <a:latin typeface="+mn-lt"/>
              <a:ea typeface="+mn-ea"/>
              <a:cs typeface="+mn-cs"/>
            </a:endParaRPr>
          </a:p>
          <a:p>
            <a:r>
              <a:rPr lang="en-GB" sz="1200" b="0" i="0" u="none" strike="noStrike" kern="1200" baseline="0" dirty="0" smtClean="0">
                <a:solidFill>
                  <a:schemeClr val="tx1"/>
                </a:solidFill>
                <a:latin typeface="+mn-lt"/>
                <a:ea typeface="+mn-ea"/>
                <a:cs typeface="+mn-cs"/>
              </a:rPr>
              <a:t>By installing a ‘cool’ roof using materials or coatings that significantly reflect sunlight and heat away from a building can help to reduce roof temperatures, increase the comfort of occupants, and lower energy demand. Moreover, using ‘cool’ paving materials (for sidewalks, parking lots, and streets) not only cools the pavement surface but also the surrounding air, reducing overall outdoor temperature. </a:t>
            </a:r>
          </a:p>
          <a:p>
            <a:endParaRPr lang="en-GB" sz="1200" b="0" i="0" u="none" strike="noStrike" kern="1200" baseline="0" dirty="0" smtClean="0">
              <a:solidFill>
                <a:schemeClr val="tx1"/>
              </a:solidFill>
              <a:latin typeface="+mn-lt"/>
              <a:ea typeface="+mn-ea"/>
              <a:cs typeface="+mn-cs"/>
            </a:endParaRPr>
          </a:p>
          <a:p>
            <a:r>
              <a:rPr lang="en-GB" sz="1200" b="0" i="0" u="none" strike="noStrike" kern="1200" baseline="0" dirty="0" smtClean="0">
                <a:solidFill>
                  <a:schemeClr val="tx1"/>
                </a:solidFill>
                <a:latin typeface="+mn-lt"/>
                <a:ea typeface="+mn-ea"/>
                <a:cs typeface="+mn-cs"/>
              </a:rPr>
              <a:t>3) Proper city planning that implements UHI mitigation strategies is required, either by strategically designing open spaces with greenery or regulating the construction of building materials that meets the standard derived from the UHI studies. </a:t>
            </a:r>
            <a:endParaRPr lang="en-US" dirty="0" smtClean="0"/>
          </a:p>
        </p:txBody>
      </p:sp>
      <p:sp>
        <p:nvSpPr>
          <p:cNvPr id="4" name="Slide Number Placeholder 3"/>
          <p:cNvSpPr>
            <a:spLocks noGrp="1"/>
          </p:cNvSpPr>
          <p:nvPr>
            <p:ph type="sldNum" sz="quarter" idx="10"/>
          </p:nvPr>
        </p:nvSpPr>
        <p:spPr/>
        <p:txBody>
          <a:bodyPr/>
          <a:lstStyle/>
          <a:p>
            <a:fld id="{3F5B6D2E-D06D-4BCF-80E0-A2B3610779C2}" type="slidenum">
              <a:rPr lang="en-US" smtClean="0"/>
              <a:t>5</a:t>
            </a:fld>
            <a:endParaRPr lang="en-US"/>
          </a:p>
        </p:txBody>
      </p:sp>
    </p:spTree>
    <p:extLst>
      <p:ext uri="{BB962C8B-B14F-4D97-AF65-F5344CB8AC3E}">
        <p14:creationId xmlns:p14="http://schemas.microsoft.com/office/powerpoint/2010/main" val="2040211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This study assess the effectiveness of nature of reducing UHI effect by using different</a:t>
            </a:r>
          </a:p>
          <a:p>
            <a:r>
              <a:rPr lang="en-SG" dirty="0" smtClean="0"/>
              <a:t>types of plants incorporated onto the rooftops of buildings in the CBD areas under varying</a:t>
            </a:r>
          </a:p>
          <a:p>
            <a:r>
              <a:rPr lang="en-SG" dirty="0" smtClean="0"/>
              <a:t>structure conditions. The effect was investigated by analysing the surface temperatures on the</a:t>
            </a:r>
          </a:p>
          <a:p>
            <a:r>
              <a:rPr lang="en-SG" dirty="0" smtClean="0"/>
              <a:t>roof of the buildings. Data collected was be compared to the temperatures of buildings without</a:t>
            </a:r>
          </a:p>
          <a:p>
            <a:r>
              <a:rPr lang="en-SG" dirty="0" smtClean="0"/>
              <a:t>greenery systems within the area of the test site.</a:t>
            </a:r>
            <a:endParaRPr lang="en-US" dirty="0" smtClean="0"/>
          </a:p>
          <a:p>
            <a:endParaRPr lang="en-US" dirty="0"/>
          </a:p>
        </p:txBody>
      </p:sp>
      <p:sp>
        <p:nvSpPr>
          <p:cNvPr id="4" name="Slide Number Placeholder 3"/>
          <p:cNvSpPr>
            <a:spLocks noGrp="1"/>
          </p:cNvSpPr>
          <p:nvPr>
            <p:ph type="sldNum" sz="quarter" idx="10"/>
          </p:nvPr>
        </p:nvSpPr>
        <p:spPr/>
        <p:txBody>
          <a:bodyPr/>
          <a:lstStyle/>
          <a:p>
            <a:fld id="{3F5B6D2E-D06D-4BCF-80E0-A2B3610779C2}" type="slidenum">
              <a:rPr lang="en-US" smtClean="0"/>
              <a:t>6</a:t>
            </a:fld>
            <a:endParaRPr lang="en-US"/>
          </a:p>
        </p:txBody>
      </p:sp>
    </p:spTree>
    <p:extLst>
      <p:ext uri="{BB962C8B-B14F-4D97-AF65-F5344CB8AC3E}">
        <p14:creationId xmlns:p14="http://schemas.microsoft.com/office/powerpoint/2010/main" val="14492189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 couple of apparatus was used to help to record the essential criterions; </a:t>
            </a:r>
            <a:r>
              <a:rPr lang="en-US" sz="1200" kern="1200" dirty="0" err="1" smtClean="0">
                <a:solidFill>
                  <a:schemeClr val="tx1"/>
                </a:solidFill>
                <a:effectLst/>
                <a:latin typeface="+mn-lt"/>
                <a:ea typeface="+mn-ea"/>
                <a:cs typeface="+mn-cs"/>
              </a:rPr>
              <a:t>Hydrotransmitter</a:t>
            </a:r>
            <a:r>
              <a:rPr lang="en-US" sz="1200" kern="1200" dirty="0" smtClean="0">
                <a:solidFill>
                  <a:schemeClr val="tx1"/>
                </a:solidFill>
                <a:effectLst/>
                <a:latin typeface="+mn-lt"/>
                <a:ea typeface="+mn-ea"/>
                <a:cs typeface="+mn-cs"/>
              </a:rPr>
              <a:t> to measure humidity and temperature, air velocity transmitter to measure air velocity, </a:t>
            </a:r>
            <a:r>
              <a:rPr lang="en-US" sz="1200" kern="1200" dirty="0" err="1" smtClean="0">
                <a:solidFill>
                  <a:schemeClr val="tx1"/>
                </a:solidFill>
                <a:effectLst/>
                <a:latin typeface="+mn-lt"/>
                <a:ea typeface="+mn-ea"/>
                <a:cs typeface="+mn-cs"/>
              </a:rPr>
              <a:t>datalogger</a:t>
            </a:r>
            <a:r>
              <a:rPr lang="en-US" sz="1200" kern="1200" dirty="0" smtClean="0">
                <a:solidFill>
                  <a:schemeClr val="tx1"/>
                </a:solidFill>
                <a:effectLst/>
                <a:latin typeface="+mn-lt"/>
                <a:ea typeface="+mn-ea"/>
                <a:cs typeface="+mn-cs"/>
              </a:rPr>
              <a:t> to take down the records, </a:t>
            </a:r>
            <a:r>
              <a:rPr lang="en-US" sz="1200" kern="1200" dirty="0" err="1" smtClean="0">
                <a:solidFill>
                  <a:schemeClr val="tx1"/>
                </a:solidFill>
                <a:effectLst/>
                <a:latin typeface="+mn-lt"/>
                <a:ea typeface="+mn-ea"/>
                <a:cs typeface="+mn-cs"/>
              </a:rPr>
              <a:t>pyranometer</a:t>
            </a:r>
            <a:r>
              <a:rPr lang="en-US" sz="1200" kern="1200" dirty="0" smtClean="0">
                <a:solidFill>
                  <a:schemeClr val="tx1"/>
                </a:solidFill>
                <a:effectLst/>
                <a:latin typeface="+mn-lt"/>
                <a:ea typeface="+mn-ea"/>
                <a:cs typeface="+mn-cs"/>
              </a:rPr>
              <a:t> to measure solar irradiance, and </a:t>
            </a:r>
            <a:r>
              <a:rPr lang="en-US" sz="1200" kern="1200" dirty="0" err="1" smtClean="0">
                <a:solidFill>
                  <a:schemeClr val="tx1"/>
                </a:solidFill>
                <a:effectLst/>
                <a:latin typeface="+mn-lt"/>
                <a:ea typeface="+mn-ea"/>
                <a:cs typeface="+mn-cs"/>
              </a:rPr>
              <a:t>pyrgeometer</a:t>
            </a:r>
            <a:r>
              <a:rPr lang="en-US" sz="1200" kern="1200" dirty="0" smtClean="0">
                <a:solidFill>
                  <a:schemeClr val="tx1"/>
                </a:solidFill>
                <a:effectLst/>
                <a:latin typeface="+mn-lt"/>
                <a:ea typeface="+mn-ea"/>
                <a:cs typeface="+mn-cs"/>
              </a:rPr>
              <a:t> to measure radiation ranging from 4.5 to 100 </a:t>
            </a:r>
            <a:r>
              <a:rPr lang="en-US" sz="1200" kern="1200" dirty="0" err="1" smtClean="0">
                <a:solidFill>
                  <a:schemeClr val="tx1"/>
                </a:solidFill>
                <a:effectLst/>
                <a:latin typeface="+mn-lt"/>
                <a:ea typeface="+mn-ea"/>
                <a:cs typeface="+mn-cs"/>
              </a:rPr>
              <a:t>micrometres</a:t>
            </a:r>
            <a:r>
              <a:rPr lang="en-US" sz="120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95D1A252-0342-4DD5-BA28-0AC954367F10}" type="slidenum">
              <a:rPr lang="en-US" smtClean="0"/>
              <a:t>7</a:t>
            </a:fld>
            <a:endParaRPr lang="en-US"/>
          </a:p>
        </p:txBody>
      </p:sp>
    </p:spTree>
    <p:extLst>
      <p:ext uri="{BB962C8B-B14F-4D97-AF65-F5344CB8AC3E}">
        <p14:creationId xmlns:p14="http://schemas.microsoft.com/office/powerpoint/2010/main" val="202445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 on past experiments and experiences,</a:t>
            </a:r>
            <a:r>
              <a:rPr lang="en-US" baseline="0" dirty="0" smtClean="0"/>
              <a:t> it is expected that this implementation will be a success</a:t>
            </a:r>
            <a:endParaRPr lang="en-US" dirty="0"/>
          </a:p>
        </p:txBody>
      </p:sp>
      <p:sp>
        <p:nvSpPr>
          <p:cNvPr id="4" name="Slide Number Placeholder 3"/>
          <p:cNvSpPr>
            <a:spLocks noGrp="1"/>
          </p:cNvSpPr>
          <p:nvPr>
            <p:ph type="sldNum" sz="quarter" idx="10"/>
          </p:nvPr>
        </p:nvSpPr>
        <p:spPr/>
        <p:txBody>
          <a:bodyPr/>
          <a:lstStyle/>
          <a:p>
            <a:fld id="{95D1A252-0342-4DD5-BA28-0AC954367F10}" type="slidenum">
              <a:rPr lang="en-US" smtClean="0"/>
              <a:t>10</a:t>
            </a:fld>
            <a:endParaRPr lang="en-US"/>
          </a:p>
        </p:txBody>
      </p:sp>
    </p:spTree>
    <p:extLst>
      <p:ext uri="{BB962C8B-B14F-4D97-AF65-F5344CB8AC3E}">
        <p14:creationId xmlns:p14="http://schemas.microsoft.com/office/powerpoint/2010/main" val="401784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5202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7/25/2020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510661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350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09263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5139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7/25/2020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2655177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3555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7234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61BEF0D-F0BB-DE4B-95CE-6DB70DBA9567}" type="datetimeFigureOut">
              <a:rPr lang="en-US" smtClean="0"/>
              <a:pPr/>
              <a:t>7/25/2020</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175998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2A54C80-263E-416B-A8E0-580EDEADCBDC}" type="datetimeFigureOut">
              <a:rPr lang="en-US" smtClean="0"/>
              <a:t>7/25/2020</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19954A3-9DFD-4C44-94BA-B95130A3BA1C}" type="slidenum">
              <a:rPr lang="en-US" smtClean="0"/>
              <a:t>‹#›</a:t>
            </a:fld>
            <a:endParaRPr lang="en-US" dirty="0"/>
          </a:p>
        </p:txBody>
      </p:sp>
    </p:spTree>
    <p:extLst>
      <p:ext uri="{BB962C8B-B14F-4D97-AF65-F5344CB8AC3E}">
        <p14:creationId xmlns:p14="http://schemas.microsoft.com/office/powerpoint/2010/main" val="15341863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081544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61BEF0D-F0BB-DE4B-95CE-6DB70DBA9567}" type="datetimeFigureOut">
              <a:rPr lang="en-US" smtClean="0"/>
              <a:pPr/>
              <a:t>7/25/2020</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7755192"/>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Before we begin…</a:t>
            </a:r>
            <a:endParaRPr lang="en-US" dirty="0"/>
          </a:p>
        </p:txBody>
      </p:sp>
      <p:sp>
        <p:nvSpPr>
          <p:cNvPr id="3" name="Content Placeholder 2"/>
          <p:cNvSpPr>
            <a:spLocks noGrp="1"/>
          </p:cNvSpPr>
          <p:nvPr>
            <p:ph idx="1"/>
          </p:nvPr>
        </p:nvSpPr>
        <p:spPr/>
        <p:txBody>
          <a:bodyPr>
            <a:normAutofit/>
          </a:bodyPr>
          <a:lstStyle/>
          <a:p>
            <a:r>
              <a:rPr lang="en-US" sz="3600" dirty="0" smtClean="0"/>
              <a:t>Q: </a:t>
            </a:r>
            <a:r>
              <a:rPr lang="en-SG" sz="3600" dirty="0"/>
              <a:t>Who are the stakeholders that are interested?</a:t>
            </a:r>
            <a:endParaRPr lang="en-US" sz="3600" dirty="0"/>
          </a:p>
          <a:p>
            <a:r>
              <a:rPr lang="en-US" sz="3600" dirty="0" smtClean="0"/>
              <a:t>A: Imagine all of you are part of BCA, HDB.</a:t>
            </a:r>
            <a:endParaRPr lang="en-US" sz="3600" dirty="0"/>
          </a:p>
        </p:txBody>
      </p:sp>
      <p:pic>
        <p:nvPicPr>
          <p:cNvPr id="4" name="Picture 3"/>
          <p:cNvPicPr>
            <a:picLocks noChangeAspect="1"/>
          </p:cNvPicPr>
          <p:nvPr/>
        </p:nvPicPr>
        <p:blipFill>
          <a:blip r:embed="rId2"/>
          <a:stretch>
            <a:fillRect/>
          </a:stretch>
        </p:blipFill>
        <p:spPr>
          <a:xfrm>
            <a:off x="1097280" y="3373211"/>
            <a:ext cx="3381375" cy="1352550"/>
          </a:xfrm>
          <a:prstGeom prst="rect">
            <a:avLst/>
          </a:prstGeom>
        </p:spPr>
      </p:pic>
      <p:pic>
        <p:nvPicPr>
          <p:cNvPr id="6" name="Picture 5"/>
          <p:cNvPicPr>
            <a:picLocks noChangeAspect="1"/>
          </p:cNvPicPr>
          <p:nvPr/>
        </p:nvPicPr>
        <p:blipFill>
          <a:blip r:embed="rId3"/>
          <a:stretch>
            <a:fillRect/>
          </a:stretch>
        </p:blipFill>
        <p:spPr>
          <a:xfrm>
            <a:off x="5845629" y="3373211"/>
            <a:ext cx="4724400" cy="962025"/>
          </a:xfrm>
          <a:prstGeom prst="rect">
            <a:avLst/>
          </a:prstGeom>
        </p:spPr>
      </p:pic>
    </p:spTree>
    <p:extLst>
      <p:ext uri="{BB962C8B-B14F-4D97-AF65-F5344CB8AC3E}">
        <p14:creationId xmlns:p14="http://schemas.microsoft.com/office/powerpoint/2010/main" val="2539636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normAutofit/>
          </a:bodyPr>
          <a:lstStyle/>
          <a:p>
            <a:r>
              <a:rPr lang="en-US" sz="2800" dirty="0" smtClean="0"/>
              <a:t>1) Expected to succeed</a:t>
            </a:r>
          </a:p>
          <a:p>
            <a:r>
              <a:rPr lang="en-US" sz="2800" dirty="0" smtClean="0"/>
              <a:t>2) Cut in energy consumption, saving cost</a:t>
            </a:r>
          </a:p>
          <a:p>
            <a:r>
              <a:rPr lang="en-US" sz="2800" dirty="0" smtClean="0"/>
              <a:t>Future work: Use data to show correlation between cool coating and cost of energy consumption</a:t>
            </a:r>
            <a:endParaRPr lang="en-US" sz="2800" dirty="0"/>
          </a:p>
        </p:txBody>
      </p:sp>
    </p:spTree>
    <p:extLst>
      <p:ext uri="{BB962C8B-B14F-4D97-AF65-F5344CB8AC3E}">
        <p14:creationId xmlns:p14="http://schemas.microsoft.com/office/powerpoint/2010/main" val="25588227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 </a:t>
            </a:r>
            <a:endParaRPr lang="en-US" dirty="0"/>
          </a:p>
        </p:txBody>
      </p:sp>
      <p:sp>
        <p:nvSpPr>
          <p:cNvPr id="3" name="Content Placeholder 2"/>
          <p:cNvSpPr>
            <a:spLocks noGrp="1"/>
          </p:cNvSpPr>
          <p:nvPr>
            <p:ph idx="1"/>
          </p:nvPr>
        </p:nvSpPr>
        <p:spPr/>
        <p:txBody>
          <a:bodyPr>
            <a:normAutofit fontScale="92500" lnSpcReduction="20000"/>
          </a:bodyPr>
          <a:lstStyle/>
          <a:p>
            <a:r>
              <a:rPr lang="en-GB" dirty="0" err="1"/>
              <a:t>Hoornweg</a:t>
            </a:r>
            <a:r>
              <a:rPr lang="en-GB" dirty="0"/>
              <a:t>, D. A., Freire, M., Lee, M. J., </a:t>
            </a:r>
            <a:r>
              <a:rPr lang="en-GB" dirty="0" err="1"/>
              <a:t>Bhada</a:t>
            </a:r>
            <a:r>
              <a:rPr lang="en-GB" dirty="0"/>
              <a:t>-Tata, P., &amp; Yuen, B. (2011). </a:t>
            </a:r>
            <a:r>
              <a:rPr lang="en-GB" i="1" dirty="0"/>
              <a:t>Cities and climate change: Responding to an urgent agenda</a:t>
            </a:r>
            <a:r>
              <a:rPr lang="en-GB" dirty="0"/>
              <a:t>. Washington, D.C.: World Bank. </a:t>
            </a:r>
            <a:r>
              <a:rPr lang="en-GB" dirty="0" smtClean="0"/>
              <a:t>doi:10.1596/978-0-8213-8493-0</a:t>
            </a:r>
          </a:p>
          <a:p>
            <a:r>
              <a:rPr lang="en-GB" dirty="0"/>
              <a:t>Hien, W. N. (</a:t>
            </a:r>
            <a:r>
              <a:rPr lang="en-GB" dirty="0" err="1"/>
              <a:t>n.d.</a:t>
            </a:r>
            <a:r>
              <a:rPr lang="en-GB" dirty="0"/>
              <a:t>). A Study of Urban Heat Island in Singapore. Retrieved from http://www.sde.nus.edu.sg/rsh/SDE_rsh_highlights_B01.html</a:t>
            </a:r>
            <a:endParaRPr lang="en-US" dirty="0" smtClean="0"/>
          </a:p>
          <a:p>
            <a:r>
              <a:rPr lang="en-GB" dirty="0" err="1"/>
              <a:t>Ballinas</a:t>
            </a:r>
            <a:r>
              <a:rPr lang="en-GB" dirty="0"/>
              <a:t>, M., &amp; </a:t>
            </a:r>
            <a:r>
              <a:rPr lang="en-GB" dirty="0" err="1"/>
              <a:t>Barradas</a:t>
            </a:r>
            <a:r>
              <a:rPr lang="en-GB" dirty="0"/>
              <a:t>, V. L. (2016). The Urban Tree as a Tool to Mitigate the Urban Heat Island in Mexico City: A Simple Phenomenological Model. </a:t>
            </a:r>
            <a:r>
              <a:rPr lang="en-GB" i="1" dirty="0"/>
              <a:t>Journal of Environment Quality,45</a:t>
            </a:r>
            <a:r>
              <a:rPr lang="en-GB" dirty="0"/>
              <a:t>(1), 157. </a:t>
            </a:r>
            <a:r>
              <a:rPr lang="en-GB" dirty="0" smtClean="0"/>
              <a:t>doi:10.2134/jeq2015.01.0056</a:t>
            </a:r>
          </a:p>
          <a:p>
            <a:r>
              <a:rPr lang="en-GB" dirty="0" err="1"/>
              <a:t>Alchapar</a:t>
            </a:r>
            <a:r>
              <a:rPr lang="en-GB" dirty="0"/>
              <a:t>, N. L., Correa, E. N., &amp; </a:t>
            </a:r>
            <a:r>
              <a:rPr lang="en-GB" dirty="0" err="1"/>
              <a:t>Cantón</a:t>
            </a:r>
            <a:r>
              <a:rPr lang="en-GB" dirty="0"/>
              <a:t>, M. A. (2014). Classification of building materials used in the urban envelopes according to their capacity for mitigation of the urban heat island in semiarid zones. </a:t>
            </a:r>
            <a:r>
              <a:rPr lang="en-GB" i="1" dirty="0"/>
              <a:t>Energy and Buildings,69</a:t>
            </a:r>
            <a:r>
              <a:rPr lang="en-GB" dirty="0"/>
              <a:t>, 22-32. doi:10.1016/j.enbuild.2013.10.012</a:t>
            </a:r>
            <a:endParaRPr lang="en-US" dirty="0" smtClean="0"/>
          </a:p>
          <a:p>
            <a:r>
              <a:rPr lang="en-US" dirty="0" err="1" smtClean="0"/>
              <a:t>Maimaitiyiming</a:t>
            </a:r>
            <a:r>
              <a:rPr lang="en-US" dirty="0"/>
              <a:t>, M., Ghulam, A., </a:t>
            </a:r>
            <a:r>
              <a:rPr lang="en-US" dirty="0" err="1"/>
              <a:t>Tiyip</a:t>
            </a:r>
            <a:r>
              <a:rPr lang="en-US" dirty="0"/>
              <a:t>, T., </a:t>
            </a:r>
            <a:r>
              <a:rPr lang="en-US" dirty="0" err="1"/>
              <a:t>Pla</a:t>
            </a:r>
            <a:r>
              <a:rPr lang="en-US" dirty="0"/>
              <a:t>, F., </a:t>
            </a:r>
            <a:r>
              <a:rPr lang="en-US" dirty="0" err="1"/>
              <a:t>Latorre</a:t>
            </a:r>
            <a:r>
              <a:rPr lang="en-US" dirty="0"/>
              <a:t>-Carmona, P., </a:t>
            </a:r>
            <a:r>
              <a:rPr lang="en-US" dirty="0" err="1"/>
              <a:t>Halik</a:t>
            </a:r>
            <a:r>
              <a:rPr lang="en-US" dirty="0"/>
              <a:t>, Ü, . . . Caetano, M. (2014). Effects of green space spatial pattern on land surface temperature: Implications for sustainable urban planning and climate change adaptation. </a:t>
            </a:r>
            <a:r>
              <a:rPr lang="en-US" i="1" dirty="0"/>
              <a:t>ISPRS Journal of Photogrammetry and Remote Sensing,89</a:t>
            </a:r>
            <a:r>
              <a:rPr lang="en-US" dirty="0"/>
              <a:t>, 59-66. doi:10.1016/j.isprsjprs.2013.12.010</a:t>
            </a:r>
          </a:p>
        </p:txBody>
      </p:sp>
    </p:spTree>
    <p:extLst>
      <p:ext uri="{BB962C8B-B14F-4D97-AF65-F5344CB8AC3E}">
        <p14:creationId xmlns:p14="http://schemas.microsoft.com/office/powerpoint/2010/main" val="39234500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7"/>
          <p:cNvSpPr>
            <a:spLocks noGrp="1"/>
          </p:cNvSpPr>
          <p:nvPr>
            <p:ph type="ctrTitle"/>
          </p:nvPr>
        </p:nvSpPr>
        <p:spPr/>
        <p:txBody>
          <a:bodyPr>
            <a:normAutofit/>
          </a:bodyPr>
          <a:lstStyle/>
          <a:p>
            <a:r>
              <a:rPr lang="en-US" dirty="0" smtClean="0"/>
              <a:t>Evaluating Effectiveness of Cool Coating on Outdoors Environment</a:t>
            </a:r>
            <a:endParaRPr lang="en-US" dirty="0"/>
          </a:p>
        </p:txBody>
      </p:sp>
      <p:sp>
        <p:nvSpPr>
          <p:cNvPr id="29" name="Subtitle 28"/>
          <p:cNvSpPr>
            <a:spLocks noGrp="1"/>
          </p:cNvSpPr>
          <p:nvPr>
            <p:ph type="subTitle" idx="1"/>
          </p:nvPr>
        </p:nvSpPr>
        <p:spPr/>
        <p:txBody>
          <a:bodyPr/>
          <a:lstStyle/>
          <a:p>
            <a:r>
              <a:rPr lang="en-US" dirty="0" smtClean="0"/>
              <a:t>LIM ZHENG WEI</a:t>
            </a:r>
          </a:p>
          <a:p>
            <a:r>
              <a:rPr lang="en-US" dirty="0" smtClean="0"/>
              <a:t>LEAD DATA SCIENTIST FOR “COOL SINGAPORE”</a:t>
            </a:r>
            <a:endParaRPr lang="en-US" dirty="0"/>
          </a:p>
        </p:txBody>
      </p:sp>
    </p:spTree>
    <p:extLst>
      <p:ext uri="{BB962C8B-B14F-4D97-AF65-F5344CB8AC3E}">
        <p14:creationId xmlns:p14="http://schemas.microsoft.com/office/powerpoint/2010/main" val="8280533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nvPr>
        </p:nvGraphicFramePr>
        <p:xfrm>
          <a:off x="229102" y="3612510"/>
          <a:ext cx="11879162" cy="2210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Rectangle 8"/>
          <p:cNvSpPr/>
          <p:nvPr/>
        </p:nvSpPr>
        <p:spPr>
          <a:xfrm>
            <a:off x="5355027" y="4532168"/>
            <a:ext cx="1120185" cy="12513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2256860" y="4374573"/>
            <a:ext cx="1120185" cy="12513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2284773" y="4469926"/>
            <a:ext cx="978408" cy="484632"/>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11" name="Right Arrow 10"/>
          <p:cNvSpPr/>
          <p:nvPr/>
        </p:nvSpPr>
        <p:spPr>
          <a:xfrm>
            <a:off x="5516253" y="4445128"/>
            <a:ext cx="978408" cy="484632"/>
          </a:xfrm>
          <a:prstGeom prst="right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Background</a:t>
            </a:r>
            <a:endParaRPr lang="en-US" dirty="0"/>
          </a:p>
        </p:txBody>
      </p:sp>
      <p:sp>
        <p:nvSpPr>
          <p:cNvPr id="4" name="Content Placeholder 3"/>
          <p:cNvSpPr>
            <a:spLocks noGrp="1"/>
          </p:cNvSpPr>
          <p:nvPr>
            <p:ph idx="1"/>
          </p:nvPr>
        </p:nvSpPr>
        <p:spPr/>
        <p:txBody>
          <a:bodyPr/>
          <a:lstStyle/>
          <a:p>
            <a:pPr marL="0" indent="0">
              <a:buNone/>
            </a:pPr>
            <a:r>
              <a:rPr lang="en-US" sz="2600" dirty="0" smtClean="0"/>
              <a:t>More population living in urban regions</a:t>
            </a:r>
          </a:p>
          <a:p>
            <a:pPr>
              <a:buClrTx/>
              <a:buFont typeface="Wingdings" panose="05000000000000000000" pitchFamily="2" charset="2"/>
              <a:buChar char="§"/>
            </a:pPr>
            <a:r>
              <a:rPr lang="en-US" sz="2600" dirty="0" smtClean="0"/>
              <a:t>3% in 1800 vs 61% projected by 2030 (Hien &amp; Ignatius, 2016)</a:t>
            </a:r>
          </a:p>
          <a:p>
            <a:pPr marL="0" indent="0">
              <a:buNone/>
            </a:pPr>
            <a:r>
              <a:rPr lang="en-US" sz="2600" dirty="0" smtClean="0"/>
              <a:t>Responsible for up to 70% of greenhouse emissions </a:t>
            </a:r>
            <a:r>
              <a:rPr lang="en-US" sz="2800" dirty="0"/>
              <a:t>(</a:t>
            </a:r>
            <a:r>
              <a:rPr lang="en-US" sz="2800" dirty="0" err="1"/>
              <a:t>Hoornweg</a:t>
            </a:r>
            <a:r>
              <a:rPr lang="en-US" sz="2800" dirty="0"/>
              <a:t>, Freire, Lee, </a:t>
            </a:r>
            <a:r>
              <a:rPr lang="en-US" sz="2800" dirty="0" err="1"/>
              <a:t>Bhada</a:t>
            </a:r>
            <a:r>
              <a:rPr lang="en-US" sz="2800" dirty="0"/>
              <a:t>-Tata, &amp; Yuen, 2011)</a:t>
            </a:r>
            <a:endParaRPr lang="en-US" dirty="0" smtClean="0"/>
          </a:p>
        </p:txBody>
      </p:sp>
      <p:sp>
        <p:nvSpPr>
          <p:cNvPr id="8" name="Rectangle 7"/>
          <p:cNvSpPr/>
          <p:nvPr/>
        </p:nvSpPr>
        <p:spPr>
          <a:xfrm>
            <a:off x="9296400" y="3616549"/>
            <a:ext cx="2973090" cy="20206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172454" y="3742960"/>
            <a:ext cx="9851404" cy="18624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453565" y="3823813"/>
            <a:ext cx="6477277" cy="18025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45678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8" grpId="0" animBg="1"/>
      <p:bldP spid="7" grpId="0" animBg="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Impacts of UHI</a:t>
            </a:r>
            <a:endParaRPr lang="en-US" dirty="0"/>
          </a:p>
        </p:txBody>
      </p:sp>
      <p:sp>
        <p:nvSpPr>
          <p:cNvPr id="3" name="Content Placeholder 2"/>
          <p:cNvSpPr>
            <a:spLocks noGrp="1"/>
          </p:cNvSpPr>
          <p:nvPr>
            <p:ph idx="1"/>
          </p:nvPr>
        </p:nvSpPr>
        <p:spPr>
          <a:xfrm>
            <a:off x="1097280" y="1936865"/>
            <a:ext cx="10058400" cy="4023360"/>
          </a:xfrm>
        </p:spPr>
        <p:txBody>
          <a:bodyPr/>
          <a:lstStyle/>
          <a:p>
            <a:r>
              <a:rPr lang="en-US" dirty="0" smtClean="0"/>
              <a:t>The temperature is higher in over-developed areas</a:t>
            </a:r>
          </a:p>
          <a:p>
            <a:pPr marL="0" indent="0">
              <a:buNone/>
            </a:pPr>
            <a:endParaRPr lang="en-US" dirty="0" smtClean="0"/>
          </a:p>
          <a:p>
            <a:pPr marL="0" indent="0">
              <a:buNone/>
            </a:pPr>
            <a:endParaRPr lang="en-US" dirty="0"/>
          </a:p>
        </p:txBody>
      </p:sp>
      <p:graphicFrame>
        <p:nvGraphicFramePr>
          <p:cNvPr id="4" name="Diagram 3"/>
          <p:cNvGraphicFramePr/>
          <p:nvPr>
            <p:extLst/>
          </p:nvPr>
        </p:nvGraphicFramePr>
        <p:xfrm>
          <a:off x="1097280" y="2361363"/>
          <a:ext cx="9875297" cy="38272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ight Arrow 4"/>
          <p:cNvSpPr/>
          <p:nvPr/>
        </p:nvSpPr>
        <p:spPr>
          <a:xfrm>
            <a:off x="7398327" y="3948545"/>
            <a:ext cx="1070264" cy="100791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8900852" y="3357807"/>
            <a:ext cx="2254828" cy="218939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tx1"/>
                </a:solidFill>
              </a:rPr>
              <a:t>UHI Effect worsens</a:t>
            </a:r>
            <a:endParaRPr lang="en-US" sz="2400" dirty="0">
              <a:solidFill>
                <a:schemeClr val="tx1"/>
              </a:solidFill>
            </a:endParaRPr>
          </a:p>
        </p:txBody>
      </p:sp>
      <p:sp>
        <p:nvSpPr>
          <p:cNvPr id="10" name="Freeform 9"/>
          <p:cNvSpPr/>
          <p:nvPr/>
        </p:nvSpPr>
        <p:spPr>
          <a:xfrm>
            <a:off x="4622697" y="3813464"/>
            <a:ext cx="2578203" cy="2473036"/>
          </a:xfrm>
          <a:custGeom>
            <a:avLst/>
            <a:gdLst>
              <a:gd name="connsiteX0" fmla="*/ 1258 w 2578203"/>
              <a:gd name="connsiteY0" fmla="*/ 446809 h 2473036"/>
              <a:gd name="connsiteX1" fmla="*/ 1258 w 2578203"/>
              <a:gd name="connsiteY1" fmla="*/ 446809 h 2473036"/>
              <a:gd name="connsiteX2" fmla="*/ 22039 w 2578203"/>
              <a:gd name="connsiteY2" fmla="*/ 311727 h 2473036"/>
              <a:gd name="connsiteX3" fmla="*/ 42821 w 2578203"/>
              <a:gd name="connsiteY3" fmla="*/ 270163 h 2473036"/>
              <a:gd name="connsiteX4" fmla="*/ 84385 w 2578203"/>
              <a:gd name="connsiteY4" fmla="*/ 176645 h 2473036"/>
              <a:gd name="connsiteX5" fmla="*/ 115558 w 2578203"/>
              <a:gd name="connsiteY5" fmla="*/ 155863 h 2473036"/>
              <a:gd name="connsiteX6" fmla="*/ 219467 w 2578203"/>
              <a:gd name="connsiteY6" fmla="*/ 124691 h 2473036"/>
              <a:gd name="connsiteX7" fmla="*/ 302594 w 2578203"/>
              <a:gd name="connsiteY7" fmla="*/ 103909 h 2473036"/>
              <a:gd name="connsiteX8" fmla="*/ 364939 w 2578203"/>
              <a:gd name="connsiteY8" fmla="*/ 83127 h 2473036"/>
              <a:gd name="connsiteX9" fmla="*/ 427285 w 2578203"/>
              <a:gd name="connsiteY9" fmla="*/ 41563 h 2473036"/>
              <a:gd name="connsiteX10" fmla="*/ 458458 w 2578203"/>
              <a:gd name="connsiteY10" fmla="*/ 20781 h 2473036"/>
              <a:gd name="connsiteX11" fmla="*/ 541585 w 2578203"/>
              <a:gd name="connsiteY11" fmla="*/ 0 h 2473036"/>
              <a:gd name="connsiteX12" fmla="*/ 822139 w 2578203"/>
              <a:gd name="connsiteY12" fmla="*/ 10391 h 2473036"/>
              <a:gd name="connsiteX13" fmla="*/ 915658 w 2578203"/>
              <a:gd name="connsiteY13" fmla="*/ 51954 h 2473036"/>
              <a:gd name="connsiteX14" fmla="*/ 1019567 w 2578203"/>
              <a:gd name="connsiteY14" fmla="*/ 83127 h 2473036"/>
              <a:gd name="connsiteX15" fmla="*/ 1144258 w 2578203"/>
              <a:gd name="connsiteY15" fmla="*/ 124691 h 2473036"/>
              <a:gd name="connsiteX16" fmla="*/ 1185821 w 2578203"/>
              <a:gd name="connsiteY16" fmla="*/ 135081 h 2473036"/>
              <a:gd name="connsiteX17" fmla="*/ 1237776 w 2578203"/>
              <a:gd name="connsiteY17" fmla="*/ 145472 h 2473036"/>
              <a:gd name="connsiteX18" fmla="*/ 1268948 w 2578203"/>
              <a:gd name="connsiteY18" fmla="*/ 155863 h 2473036"/>
              <a:gd name="connsiteX19" fmla="*/ 1320903 w 2578203"/>
              <a:gd name="connsiteY19" fmla="*/ 166254 h 2473036"/>
              <a:gd name="connsiteX20" fmla="*/ 1362467 w 2578203"/>
              <a:gd name="connsiteY20" fmla="*/ 187036 h 2473036"/>
              <a:gd name="connsiteX21" fmla="*/ 1393639 w 2578203"/>
              <a:gd name="connsiteY21" fmla="*/ 207818 h 2473036"/>
              <a:gd name="connsiteX22" fmla="*/ 1455985 w 2578203"/>
              <a:gd name="connsiteY22" fmla="*/ 218209 h 2473036"/>
              <a:gd name="connsiteX23" fmla="*/ 1518330 w 2578203"/>
              <a:gd name="connsiteY23" fmla="*/ 259772 h 2473036"/>
              <a:gd name="connsiteX24" fmla="*/ 1580676 w 2578203"/>
              <a:gd name="connsiteY24" fmla="*/ 280554 h 2473036"/>
              <a:gd name="connsiteX25" fmla="*/ 1653412 w 2578203"/>
              <a:gd name="connsiteY25" fmla="*/ 311727 h 2473036"/>
              <a:gd name="connsiteX26" fmla="*/ 1694976 w 2578203"/>
              <a:gd name="connsiteY26" fmla="*/ 332509 h 2473036"/>
              <a:gd name="connsiteX27" fmla="*/ 1757321 w 2578203"/>
              <a:gd name="connsiteY27" fmla="*/ 353291 h 2473036"/>
              <a:gd name="connsiteX28" fmla="*/ 1788494 w 2578203"/>
              <a:gd name="connsiteY28" fmla="*/ 363681 h 2473036"/>
              <a:gd name="connsiteX29" fmla="*/ 1882012 w 2578203"/>
              <a:gd name="connsiteY29" fmla="*/ 394854 h 2473036"/>
              <a:gd name="connsiteX30" fmla="*/ 1913185 w 2578203"/>
              <a:gd name="connsiteY30" fmla="*/ 415636 h 2473036"/>
              <a:gd name="connsiteX31" fmla="*/ 1985921 w 2578203"/>
              <a:gd name="connsiteY31" fmla="*/ 446809 h 2473036"/>
              <a:gd name="connsiteX32" fmla="*/ 2017094 w 2578203"/>
              <a:gd name="connsiteY32" fmla="*/ 477981 h 2473036"/>
              <a:gd name="connsiteX33" fmla="*/ 2100221 w 2578203"/>
              <a:gd name="connsiteY33" fmla="*/ 519545 h 2473036"/>
              <a:gd name="connsiteX34" fmla="*/ 2131394 w 2578203"/>
              <a:gd name="connsiteY34" fmla="*/ 550718 h 2473036"/>
              <a:gd name="connsiteX35" fmla="*/ 2235303 w 2578203"/>
              <a:gd name="connsiteY35" fmla="*/ 613063 h 2473036"/>
              <a:gd name="connsiteX36" fmla="*/ 2256085 w 2578203"/>
              <a:gd name="connsiteY36" fmla="*/ 644236 h 2473036"/>
              <a:gd name="connsiteX37" fmla="*/ 2287258 w 2578203"/>
              <a:gd name="connsiteY37" fmla="*/ 665018 h 2473036"/>
              <a:gd name="connsiteX38" fmla="*/ 2297648 w 2578203"/>
              <a:gd name="connsiteY38" fmla="*/ 696191 h 2473036"/>
              <a:gd name="connsiteX39" fmla="*/ 2318430 w 2578203"/>
              <a:gd name="connsiteY39" fmla="*/ 737754 h 2473036"/>
              <a:gd name="connsiteX40" fmla="*/ 2339212 w 2578203"/>
              <a:gd name="connsiteY40" fmla="*/ 768927 h 2473036"/>
              <a:gd name="connsiteX41" fmla="*/ 2370385 w 2578203"/>
              <a:gd name="connsiteY41" fmla="*/ 862445 h 2473036"/>
              <a:gd name="connsiteX42" fmla="*/ 2380776 w 2578203"/>
              <a:gd name="connsiteY42" fmla="*/ 893618 h 2473036"/>
              <a:gd name="connsiteX43" fmla="*/ 2401558 w 2578203"/>
              <a:gd name="connsiteY43" fmla="*/ 924791 h 2473036"/>
              <a:gd name="connsiteX44" fmla="*/ 2411948 w 2578203"/>
              <a:gd name="connsiteY44" fmla="*/ 955963 h 2473036"/>
              <a:gd name="connsiteX45" fmla="*/ 2484685 w 2578203"/>
              <a:gd name="connsiteY45" fmla="*/ 1049481 h 2473036"/>
              <a:gd name="connsiteX46" fmla="*/ 2505467 w 2578203"/>
              <a:gd name="connsiteY46" fmla="*/ 1122218 h 2473036"/>
              <a:gd name="connsiteX47" fmla="*/ 2536639 w 2578203"/>
              <a:gd name="connsiteY47" fmla="*/ 1143000 h 2473036"/>
              <a:gd name="connsiteX48" fmla="*/ 2547030 w 2578203"/>
              <a:gd name="connsiteY48" fmla="*/ 1184563 h 2473036"/>
              <a:gd name="connsiteX49" fmla="*/ 2557421 w 2578203"/>
              <a:gd name="connsiteY49" fmla="*/ 1215736 h 2473036"/>
              <a:gd name="connsiteX50" fmla="*/ 2578203 w 2578203"/>
              <a:gd name="connsiteY50" fmla="*/ 1298863 h 2473036"/>
              <a:gd name="connsiteX51" fmla="*/ 2567812 w 2578203"/>
              <a:gd name="connsiteY51" fmla="*/ 1953491 h 2473036"/>
              <a:gd name="connsiteX52" fmla="*/ 2557421 w 2578203"/>
              <a:gd name="connsiteY52" fmla="*/ 2150918 h 2473036"/>
              <a:gd name="connsiteX53" fmla="*/ 2547030 w 2578203"/>
              <a:gd name="connsiteY53" fmla="*/ 2182091 h 2473036"/>
              <a:gd name="connsiteX54" fmla="*/ 2526248 w 2578203"/>
              <a:gd name="connsiteY54" fmla="*/ 2213263 h 2473036"/>
              <a:gd name="connsiteX55" fmla="*/ 2495076 w 2578203"/>
              <a:gd name="connsiteY55" fmla="*/ 2244436 h 2473036"/>
              <a:gd name="connsiteX56" fmla="*/ 2463903 w 2578203"/>
              <a:gd name="connsiteY56" fmla="*/ 2265218 h 2473036"/>
              <a:gd name="connsiteX57" fmla="*/ 2401558 w 2578203"/>
              <a:gd name="connsiteY57" fmla="*/ 2306781 h 2473036"/>
              <a:gd name="connsiteX58" fmla="*/ 2339212 w 2578203"/>
              <a:gd name="connsiteY58" fmla="*/ 2337954 h 2473036"/>
              <a:gd name="connsiteX59" fmla="*/ 2276867 w 2578203"/>
              <a:gd name="connsiteY59" fmla="*/ 2379518 h 2473036"/>
              <a:gd name="connsiteX60" fmla="*/ 2245694 w 2578203"/>
              <a:gd name="connsiteY60" fmla="*/ 2389909 h 2473036"/>
              <a:gd name="connsiteX61" fmla="*/ 1798885 w 2578203"/>
              <a:gd name="connsiteY61" fmla="*/ 2421081 h 2473036"/>
              <a:gd name="connsiteX62" fmla="*/ 1663803 w 2578203"/>
              <a:gd name="connsiteY62" fmla="*/ 2441863 h 2473036"/>
              <a:gd name="connsiteX63" fmla="*/ 1559894 w 2578203"/>
              <a:gd name="connsiteY63" fmla="*/ 2452254 h 2473036"/>
              <a:gd name="connsiteX64" fmla="*/ 1518330 w 2578203"/>
              <a:gd name="connsiteY64" fmla="*/ 2462645 h 2473036"/>
              <a:gd name="connsiteX65" fmla="*/ 1487158 w 2578203"/>
              <a:gd name="connsiteY65" fmla="*/ 2473036 h 2473036"/>
              <a:gd name="connsiteX66" fmla="*/ 853312 w 2578203"/>
              <a:gd name="connsiteY66" fmla="*/ 2462645 h 2473036"/>
              <a:gd name="connsiteX67" fmla="*/ 822139 w 2578203"/>
              <a:gd name="connsiteY67" fmla="*/ 2441863 h 2473036"/>
              <a:gd name="connsiteX68" fmla="*/ 790967 w 2578203"/>
              <a:gd name="connsiteY68" fmla="*/ 2410691 h 2473036"/>
              <a:gd name="connsiteX69" fmla="*/ 759794 w 2578203"/>
              <a:gd name="connsiteY69" fmla="*/ 2400300 h 2473036"/>
              <a:gd name="connsiteX70" fmla="*/ 697448 w 2578203"/>
              <a:gd name="connsiteY70" fmla="*/ 2358736 h 2473036"/>
              <a:gd name="connsiteX71" fmla="*/ 666276 w 2578203"/>
              <a:gd name="connsiteY71" fmla="*/ 2348345 h 2473036"/>
              <a:gd name="connsiteX72" fmla="*/ 635103 w 2578203"/>
              <a:gd name="connsiteY72" fmla="*/ 2327563 h 2473036"/>
              <a:gd name="connsiteX73" fmla="*/ 500021 w 2578203"/>
              <a:gd name="connsiteY73" fmla="*/ 2317172 h 2473036"/>
              <a:gd name="connsiteX74" fmla="*/ 437676 w 2578203"/>
              <a:gd name="connsiteY74" fmla="*/ 2296391 h 2473036"/>
              <a:gd name="connsiteX75" fmla="*/ 344158 w 2578203"/>
              <a:gd name="connsiteY75" fmla="*/ 2244436 h 2473036"/>
              <a:gd name="connsiteX76" fmla="*/ 281812 w 2578203"/>
              <a:gd name="connsiteY76" fmla="*/ 2192481 h 2473036"/>
              <a:gd name="connsiteX77" fmla="*/ 250639 w 2578203"/>
              <a:gd name="connsiteY77" fmla="*/ 2182091 h 2473036"/>
              <a:gd name="connsiteX78" fmla="*/ 219467 w 2578203"/>
              <a:gd name="connsiteY78" fmla="*/ 2150918 h 2473036"/>
              <a:gd name="connsiteX79" fmla="*/ 198685 w 2578203"/>
              <a:gd name="connsiteY79" fmla="*/ 2119745 h 2473036"/>
              <a:gd name="connsiteX80" fmla="*/ 167512 w 2578203"/>
              <a:gd name="connsiteY80" fmla="*/ 2098963 h 2473036"/>
              <a:gd name="connsiteX81" fmla="*/ 125948 w 2578203"/>
              <a:gd name="connsiteY81" fmla="*/ 2036618 h 2473036"/>
              <a:gd name="connsiteX82" fmla="*/ 105167 w 2578203"/>
              <a:gd name="connsiteY82" fmla="*/ 2005445 h 2473036"/>
              <a:gd name="connsiteX83" fmla="*/ 73994 w 2578203"/>
              <a:gd name="connsiteY83" fmla="*/ 1974272 h 2473036"/>
              <a:gd name="connsiteX84" fmla="*/ 63603 w 2578203"/>
              <a:gd name="connsiteY84" fmla="*/ 1922318 h 2473036"/>
              <a:gd name="connsiteX85" fmla="*/ 42821 w 2578203"/>
              <a:gd name="connsiteY85" fmla="*/ 1859972 h 2473036"/>
              <a:gd name="connsiteX86" fmla="*/ 32430 w 2578203"/>
              <a:gd name="connsiteY86" fmla="*/ 800100 h 2473036"/>
              <a:gd name="connsiteX87" fmla="*/ 22039 w 2578203"/>
              <a:gd name="connsiteY87" fmla="*/ 768927 h 2473036"/>
              <a:gd name="connsiteX88" fmla="*/ 11648 w 2578203"/>
              <a:gd name="connsiteY88" fmla="*/ 665018 h 2473036"/>
              <a:gd name="connsiteX89" fmla="*/ 1258 w 2578203"/>
              <a:gd name="connsiteY89" fmla="*/ 623454 h 2473036"/>
              <a:gd name="connsiteX90" fmla="*/ 1258 w 2578203"/>
              <a:gd name="connsiteY90" fmla="*/ 446809 h 247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2578203" h="2473036">
                <a:moveTo>
                  <a:pt x="1258" y="446809"/>
                </a:moveTo>
                <a:lnTo>
                  <a:pt x="1258" y="446809"/>
                </a:lnTo>
                <a:cubicBezTo>
                  <a:pt x="6825" y="391135"/>
                  <a:pt x="2501" y="357316"/>
                  <a:pt x="22039" y="311727"/>
                </a:cubicBezTo>
                <a:cubicBezTo>
                  <a:pt x="28141" y="297489"/>
                  <a:pt x="37068" y="284545"/>
                  <a:pt x="42821" y="270163"/>
                </a:cubicBezTo>
                <a:cubicBezTo>
                  <a:pt x="56539" y="235867"/>
                  <a:pt x="57730" y="203300"/>
                  <a:pt x="84385" y="176645"/>
                </a:cubicBezTo>
                <a:cubicBezTo>
                  <a:pt x="93216" y="167814"/>
                  <a:pt x="104715" y="162059"/>
                  <a:pt x="115558" y="155863"/>
                </a:cubicBezTo>
                <a:cubicBezTo>
                  <a:pt x="165306" y="127435"/>
                  <a:pt x="156340" y="135211"/>
                  <a:pt x="219467" y="124691"/>
                </a:cubicBezTo>
                <a:cubicBezTo>
                  <a:pt x="314046" y="93164"/>
                  <a:pt x="164673" y="141524"/>
                  <a:pt x="302594" y="103909"/>
                </a:cubicBezTo>
                <a:cubicBezTo>
                  <a:pt x="323728" y="98145"/>
                  <a:pt x="346712" y="95278"/>
                  <a:pt x="364939" y="83127"/>
                </a:cubicBezTo>
                <a:lnTo>
                  <a:pt x="427285" y="41563"/>
                </a:lnTo>
                <a:cubicBezTo>
                  <a:pt x="437676" y="34636"/>
                  <a:pt x="446610" y="24730"/>
                  <a:pt x="458458" y="20781"/>
                </a:cubicBezTo>
                <a:cubicBezTo>
                  <a:pt x="506385" y="4806"/>
                  <a:pt x="478890" y="12539"/>
                  <a:pt x="541585" y="0"/>
                </a:cubicBezTo>
                <a:cubicBezTo>
                  <a:pt x="635103" y="3464"/>
                  <a:pt x="728941" y="1919"/>
                  <a:pt x="822139" y="10391"/>
                </a:cubicBezTo>
                <a:cubicBezTo>
                  <a:pt x="899926" y="17462"/>
                  <a:pt x="864209" y="29088"/>
                  <a:pt x="915658" y="51954"/>
                </a:cubicBezTo>
                <a:cubicBezTo>
                  <a:pt x="948185" y="66411"/>
                  <a:pt x="985023" y="74491"/>
                  <a:pt x="1019567" y="83127"/>
                </a:cubicBezTo>
                <a:cubicBezTo>
                  <a:pt x="1078119" y="122163"/>
                  <a:pt x="1036477" y="99819"/>
                  <a:pt x="1144258" y="124691"/>
                </a:cubicBezTo>
                <a:cubicBezTo>
                  <a:pt x="1158173" y="127902"/>
                  <a:pt x="1171880" y="131983"/>
                  <a:pt x="1185821" y="135081"/>
                </a:cubicBezTo>
                <a:cubicBezTo>
                  <a:pt x="1203062" y="138912"/>
                  <a:pt x="1220642" y="141188"/>
                  <a:pt x="1237776" y="145472"/>
                </a:cubicBezTo>
                <a:cubicBezTo>
                  <a:pt x="1248402" y="148128"/>
                  <a:pt x="1258322" y="153207"/>
                  <a:pt x="1268948" y="155863"/>
                </a:cubicBezTo>
                <a:cubicBezTo>
                  <a:pt x="1286082" y="160147"/>
                  <a:pt x="1303585" y="162790"/>
                  <a:pt x="1320903" y="166254"/>
                </a:cubicBezTo>
                <a:cubicBezTo>
                  <a:pt x="1334758" y="173181"/>
                  <a:pt x="1349018" y="179351"/>
                  <a:pt x="1362467" y="187036"/>
                </a:cubicBezTo>
                <a:cubicBezTo>
                  <a:pt x="1373310" y="193232"/>
                  <a:pt x="1381792" y="203869"/>
                  <a:pt x="1393639" y="207818"/>
                </a:cubicBezTo>
                <a:cubicBezTo>
                  <a:pt x="1413626" y="214481"/>
                  <a:pt x="1435203" y="214745"/>
                  <a:pt x="1455985" y="218209"/>
                </a:cubicBezTo>
                <a:cubicBezTo>
                  <a:pt x="1476767" y="232063"/>
                  <a:pt x="1494635" y="251874"/>
                  <a:pt x="1518330" y="259772"/>
                </a:cubicBezTo>
                <a:lnTo>
                  <a:pt x="1580676" y="280554"/>
                </a:lnTo>
                <a:cubicBezTo>
                  <a:pt x="1643846" y="322669"/>
                  <a:pt x="1576729" y="282971"/>
                  <a:pt x="1653412" y="311727"/>
                </a:cubicBezTo>
                <a:cubicBezTo>
                  <a:pt x="1667916" y="317166"/>
                  <a:pt x="1680594" y="326756"/>
                  <a:pt x="1694976" y="332509"/>
                </a:cubicBezTo>
                <a:cubicBezTo>
                  <a:pt x="1715315" y="340645"/>
                  <a:pt x="1736539" y="346364"/>
                  <a:pt x="1757321" y="353291"/>
                </a:cubicBezTo>
                <a:lnTo>
                  <a:pt x="1788494" y="363681"/>
                </a:lnTo>
                <a:cubicBezTo>
                  <a:pt x="1859326" y="410902"/>
                  <a:pt x="1770016" y="357522"/>
                  <a:pt x="1882012" y="394854"/>
                </a:cubicBezTo>
                <a:cubicBezTo>
                  <a:pt x="1893860" y="398803"/>
                  <a:pt x="1902342" y="409440"/>
                  <a:pt x="1913185" y="415636"/>
                </a:cubicBezTo>
                <a:cubicBezTo>
                  <a:pt x="1949138" y="436181"/>
                  <a:pt x="1950947" y="435151"/>
                  <a:pt x="1985921" y="446809"/>
                </a:cubicBezTo>
                <a:cubicBezTo>
                  <a:pt x="1996312" y="457200"/>
                  <a:pt x="2004696" y="470092"/>
                  <a:pt x="2017094" y="477981"/>
                </a:cubicBezTo>
                <a:cubicBezTo>
                  <a:pt x="2043230" y="494613"/>
                  <a:pt x="2078315" y="497639"/>
                  <a:pt x="2100221" y="519545"/>
                </a:cubicBezTo>
                <a:cubicBezTo>
                  <a:pt x="2110612" y="529936"/>
                  <a:pt x="2119794" y="541696"/>
                  <a:pt x="2131394" y="550718"/>
                </a:cubicBezTo>
                <a:cubicBezTo>
                  <a:pt x="2176533" y="585826"/>
                  <a:pt x="2190064" y="590443"/>
                  <a:pt x="2235303" y="613063"/>
                </a:cubicBezTo>
                <a:cubicBezTo>
                  <a:pt x="2242230" y="623454"/>
                  <a:pt x="2247254" y="635405"/>
                  <a:pt x="2256085" y="644236"/>
                </a:cubicBezTo>
                <a:cubicBezTo>
                  <a:pt x="2264916" y="653067"/>
                  <a:pt x="2279457" y="655266"/>
                  <a:pt x="2287258" y="665018"/>
                </a:cubicBezTo>
                <a:cubicBezTo>
                  <a:pt x="2294100" y="673571"/>
                  <a:pt x="2293333" y="686124"/>
                  <a:pt x="2297648" y="696191"/>
                </a:cubicBezTo>
                <a:cubicBezTo>
                  <a:pt x="2303750" y="710428"/>
                  <a:pt x="2310745" y="724305"/>
                  <a:pt x="2318430" y="737754"/>
                </a:cubicBezTo>
                <a:cubicBezTo>
                  <a:pt x="2324626" y="748597"/>
                  <a:pt x="2334140" y="757515"/>
                  <a:pt x="2339212" y="768927"/>
                </a:cubicBezTo>
                <a:cubicBezTo>
                  <a:pt x="2339214" y="768930"/>
                  <a:pt x="2365189" y="846857"/>
                  <a:pt x="2370385" y="862445"/>
                </a:cubicBezTo>
                <a:cubicBezTo>
                  <a:pt x="2373849" y="872836"/>
                  <a:pt x="2374700" y="884504"/>
                  <a:pt x="2380776" y="893618"/>
                </a:cubicBezTo>
                <a:lnTo>
                  <a:pt x="2401558" y="924791"/>
                </a:lnTo>
                <a:cubicBezTo>
                  <a:pt x="2405021" y="935182"/>
                  <a:pt x="2406629" y="946389"/>
                  <a:pt x="2411948" y="955963"/>
                </a:cubicBezTo>
                <a:cubicBezTo>
                  <a:pt x="2443020" y="1011893"/>
                  <a:pt x="2446819" y="1011616"/>
                  <a:pt x="2484685" y="1049481"/>
                </a:cubicBezTo>
                <a:cubicBezTo>
                  <a:pt x="2485364" y="1052197"/>
                  <a:pt x="2500046" y="1115442"/>
                  <a:pt x="2505467" y="1122218"/>
                </a:cubicBezTo>
                <a:cubicBezTo>
                  <a:pt x="2513268" y="1131970"/>
                  <a:pt x="2526248" y="1136073"/>
                  <a:pt x="2536639" y="1143000"/>
                </a:cubicBezTo>
                <a:cubicBezTo>
                  <a:pt x="2540103" y="1156854"/>
                  <a:pt x="2543107" y="1170832"/>
                  <a:pt x="2547030" y="1184563"/>
                </a:cubicBezTo>
                <a:cubicBezTo>
                  <a:pt x="2550039" y="1195095"/>
                  <a:pt x="2554764" y="1205110"/>
                  <a:pt x="2557421" y="1215736"/>
                </a:cubicBezTo>
                <a:lnTo>
                  <a:pt x="2578203" y="1298863"/>
                </a:lnTo>
                <a:cubicBezTo>
                  <a:pt x="2574739" y="1517072"/>
                  <a:pt x="2573133" y="1735319"/>
                  <a:pt x="2567812" y="1953491"/>
                </a:cubicBezTo>
                <a:cubicBezTo>
                  <a:pt x="2566205" y="2019371"/>
                  <a:pt x="2563387" y="2085289"/>
                  <a:pt x="2557421" y="2150918"/>
                </a:cubicBezTo>
                <a:cubicBezTo>
                  <a:pt x="2556429" y="2161826"/>
                  <a:pt x="2551928" y="2172294"/>
                  <a:pt x="2547030" y="2182091"/>
                </a:cubicBezTo>
                <a:cubicBezTo>
                  <a:pt x="2541445" y="2193261"/>
                  <a:pt x="2534243" y="2203669"/>
                  <a:pt x="2526248" y="2213263"/>
                </a:cubicBezTo>
                <a:cubicBezTo>
                  <a:pt x="2516841" y="2224552"/>
                  <a:pt x="2506365" y="2235028"/>
                  <a:pt x="2495076" y="2244436"/>
                </a:cubicBezTo>
                <a:cubicBezTo>
                  <a:pt x="2485482" y="2252431"/>
                  <a:pt x="2473497" y="2257223"/>
                  <a:pt x="2463903" y="2265218"/>
                </a:cubicBezTo>
                <a:cubicBezTo>
                  <a:pt x="2412013" y="2308459"/>
                  <a:pt x="2456339" y="2288522"/>
                  <a:pt x="2401558" y="2306781"/>
                </a:cubicBezTo>
                <a:cubicBezTo>
                  <a:pt x="2263162" y="2399045"/>
                  <a:pt x="2468281" y="2266248"/>
                  <a:pt x="2339212" y="2337954"/>
                </a:cubicBezTo>
                <a:cubicBezTo>
                  <a:pt x="2317379" y="2350084"/>
                  <a:pt x="2300562" y="2371620"/>
                  <a:pt x="2276867" y="2379518"/>
                </a:cubicBezTo>
                <a:cubicBezTo>
                  <a:pt x="2266476" y="2382982"/>
                  <a:pt x="2256261" y="2387027"/>
                  <a:pt x="2245694" y="2389909"/>
                </a:cubicBezTo>
                <a:cubicBezTo>
                  <a:pt x="2063600" y="2439571"/>
                  <a:pt x="2111761" y="2412142"/>
                  <a:pt x="1798885" y="2421081"/>
                </a:cubicBezTo>
                <a:cubicBezTo>
                  <a:pt x="1753789" y="2428597"/>
                  <a:pt x="1709260" y="2436515"/>
                  <a:pt x="1663803" y="2441863"/>
                </a:cubicBezTo>
                <a:cubicBezTo>
                  <a:pt x="1629232" y="2445930"/>
                  <a:pt x="1594530" y="2448790"/>
                  <a:pt x="1559894" y="2452254"/>
                </a:cubicBezTo>
                <a:cubicBezTo>
                  <a:pt x="1546039" y="2455718"/>
                  <a:pt x="1532062" y="2458722"/>
                  <a:pt x="1518330" y="2462645"/>
                </a:cubicBezTo>
                <a:cubicBezTo>
                  <a:pt x="1507799" y="2465654"/>
                  <a:pt x="1498111" y="2473036"/>
                  <a:pt x="1487158" y="2473036"/>
                </a:cubicBezTo>
                <a:cubicBezTo>
                  <a:pt x="1275848" y="2473036"/>
                  <a:pt x="1064594" y="2466109"/>
                  <a:pt x="853312" y="2462645"/>
                </a:cubicBezTo>
                <a:cubicBezTo>
                  <a:pt x="842921" y="2455718"/>
                  <a:pt x="831733" y="2449858"/>
                  <a:pt x="822139" y="2441863"/>
                </a:cubicBezTo>
                <a:cubicBezTo>
                  <a:pt x="810850" y="2432456"/>
                  <a:pt x="803194" y="2418842"/>
                  <a:pt x="790967" y="2410691"/>
                </a:cubicBezTo>
                <a:cubicBezTo>
                  <a:pt x="781853" y="2404615"/>
                  <a:pt x="769369" y="2405619"/>
                  <a:pt x="759794" y="2400300"/>
                </a:cubicBezTo>
                <a:cubicBezTo>
                  <a:pt x="737960" y="2388170"/>
                  <a:pt x="721143" y="2366635"/>
                  <a:pt x="697448" y="2358736"/>
                </a:cubicBezTo>
                <a:cubicBezTo>
                  <a:pt x="687057" y="2355272"/>
                  <a:pt x="676072" y="2353243"/>
                  <a:pt x="666276" y="2348345"/>
                </a:cubicBezTo>
                <a:cubicBezTo>
                  <a:pt x="655106" y="2342760"/>
                  <a:pt x="647378" y="2329864"/>
                  <a:pt x="635103" y="2327563"/>
                </a:cubicBezTo>
                <a:cubicBezTo>
                  <a:pt x="590716" y="2319240"/>
                  <a:pt x="545048" y="2320636"/>
                  <a:pt x="500021" y="2317172"/>
                </a:cubicBezTo>
                <a:cubicBezTo>
                  <a:pt x="479239" y="2310245"/>
                  <a:pt x="455903" y="2308542"/>
                  <a:pt x="437676" y="2296391"/>
                </a:cubicBezTo>
                <a:cubicBezTo>
                  <a:pt x="366217" y="2248752"/>
                  <a:pt x="399025" y="2262726"/>
                  <a:pt x="344158" y="2244436"/>
                </a:cubicBezTo>
                <a:cubicBezTo>
                  <a:pt x="321178" y="2221456"/>
                  <a:pt x="310744" y="2206947"/>
                  <a:pt x="281812" y="2192481"/>
                </a:cubicBezTo>
                <a:cubicBezTo>
                  <a:pt x="272015" y="2187583"/>
                  <a:pt x="261030" y="2185554"/>
                  <a:pt x="250639" y="2182091"/>
                </a:cubicBezTo>
                <a:cubicBezTo>
                  <a:pt x="240248" y="2171700"/>
                  <a:pt x="228874" y="2162207"/>
                  <a:pt x="219467" y="2150918"/>
                </a:cubicBezTo>
                <a:cubicBezTo>
                  <a:pt x="211472" y="2141324"/>
                  <a:pt x="207516" y="2128576"/>
                  <a:pt x="198685" y="2119745"/>
                </a:cubicBezTo>
                <a:cubicBezTo>
                  <a:pt x="189854" y="2110914"/>
                  <a:pt x="177903" y="2105890"/>
                  <a:pt x="167512" y="2098963"/>
                </a:cubicBezTo>
                <a:lnTo>
                  <a:pt x="125948" y="2036618"/>
                </a:lnTo>
                <a:cubicBezTo>
                  <a:pt x="119021" y="2026227"/>
                  <a:pt x="113998" y="2014276"/>
                  <a:pt x="105167" y="2005445"/>
                </a:cubicBezTo>
                <a:lnTo>
                  <a:pt x="73994" y="1974272"/>
                </a:lnTo>
                <a:cubicBezTo>
                  <a:pt x="70530" y="1956954"/>
                  <a:pt x="68250" y="1939357"/>
                  <a:pt x="63603" y="1922318"/>
                </a:cubicBezTo>
                <a:cubicBezTo>
                  <a:pt x="57839" y="1901184"/>
                  <a:pt x="42821" y="1859972"/>
                  <a:pt x="42821" y="1859972"/>
                </a:cubicBezTo>
                <a:cubicBezTo>
                  <a:pt x="39357" y="1506681"/>
                  <a:pt x="39159" y="1153344"/>
                  <a:pt x="32430" y="800100"/>
                </a:cubicBezTo>
                <a:cubicBezTo>
                  <a:pt x="32221" y="789149"/>
                  <a:pt x="23705" y="779753"/>
                  <a:pt x="22039" y="768927"/>
                </a:cubicBezTo>
                <a:cubicBezTo>
                  <a:pt x="16746" y="734523"/>
                  <a:pt x="16571" y="699477"/>
                  <a:pt x="11648" y="665018"/>
                </a:cubicBezTo>
                <a:cubicBezTo>
                  <a:pt x="9628" y="650881"/>
                  <a:pt x="1906" y="637720"/>
                  <a:pt x="1258" y="623454"/>
                </a:cubicBezTo>
                <a:cubicBezTo>
                  <a:pt x="-1573" y="561173"/>
                  <a:pt x="1258" y="476250"/>
                  <a:pt x="1258" y="44680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726106" y="3719129"/>
            <a:ext cx="3896591" cy="2661705"/>
          </a:xfrm>
          <a:custGeom>
            <a:avLst/>
            <a:gdLst>
              <a:gd name="connsiteX0" fmla="*/ 0 w 3896591"/>
              <a:gd name="connsiteY0" fmla="*/ 500687 h 2661705"/>
              <a:gd name="connsiteX1" fmla="*/ 0 w 3896591"/>
              <a:gd name="connsiteY1" fmla="*/ 500687 h 2661705"/>
              <a:gd name="connsiteX2" fmla="*/ 103909 w 3896591"/>
              <a:gd name="connsiteY2" fmla="*/ 427951 h 2661705"/>
              <a:gd name="connsiteX3" fmla="*/ 135082 w 3896591"/>
              <a:gd name="connsiteY3" fmla="*/ 396778 h 2661705"/>
              <a:gd name="connsiteX4" fmla="*/ 197428 w 3896591"/>
              <a:gd name="connsiteY4" fmla="*/ 365605 h 2661705"/>
              <a:gd name="connsiteX5" fmla="*/ 228600 w 3896591"/>
              <a:gd name="connsiteY5" fmla="*/ 344823 h 2661705"/>
              <a:gd name="connsiteX6" fmla="*/ 259773 w 3896591"/>
              <a:gd name="connsiteY6" fmla="*/ 334432 h 2661705"/>
              <a:gd name="connsiteX7" fmla="*/ 322119 w 3896591"/>
              <a:gd name="connsiteY7" fmla="*/ 303260 h 2661705"/>
              <a:gd name="connsiteX8" fmla="*/ 394855 w 3896591"/>
              <a:gd name="connsiteY8" fmla="*/ 251305 h 2661705"/>
              <a:gd name="connsiteX9" fmla="*/ 457200 w 3896591"/>
              <a:gd name="connsiteY9" fmla="*/ 230523 h 2661705"/>
              <a:gd name="connsiteX10" fmla="*/ 488373 w 3896591"/>
              <a:gd name="connsiteY10" fmla="*/ 209742 h 2661705"/>
              <a:gd name="connsiteX11" fmla="*/ 602673 w 3896591"/>
              <a:gd name="connsiteY11" fmla="*/ 178569 h 2661705"/>
              <a:gd name="connsiteX12" fmla="*/ 644237 w 3896591"/>
              <a:gd name="connsiteY12" fmla="*/ 157787 h 2661705"/>
              <a:gd name="connsiteX13" fmla="*/ 675409 w 3896591"/>
              <a:gd name="connsiteY13" fmla="*/ 137005 h 2661705"/>
              <a:gd name="connsiteX14" fmla="*/ 800100 w 3896591"/>
              <a:gd name="connsiteY14" fmla="*/ 105832 h 2661705"/>
              <a:gd name="connsiteX15" fmla="*/ 893619 w 3896591"/>
              <a:gd name="connsiteY15" fmla="*/ 74660 h 2661705"/>
              <a:gd name="connsiteX16" fmla="*/ 924791 w 3896591"/>
              <a:gd name="connsiteY16" fmla="*/ 64269 h 2661705"/>
              <a:gd name="connsiteX17" fmla="*/ 1049482 w 3896591"/>
              <a:gd name="connsiteY17" fmla="*/ 53878 h 2661705"/>
              <a:gd name="connsiteX18" fmla="*/ 2566555 w 3896591"/>
              <a:gd name="connsiteY18" fmla="*/ 53878 h 2661705"/>
              <a:gd name="connsiteX19" fmla="*/ 2628900 w 3896591"/>
              <a:gd name="connsiteY19" fmla="*/ 74660 h 2661705"/>
              <a:gd name="connsiteX20" fmla="*/ 2660073 w 3896591"/>
              <a:gd name="connsiteY20" fmla="*/ 105832 h 2661705"/>
              <a:gd name="connsiteX21" fmla="*/ 2691246 w 3896591"/>
              <a:gd name="connsiteY21" fmla="*/ 126614 h 2661705"/>
              <a:gd name="connsiteX22" fmla="*/ 2712028 w 3896591"/>
              <a:gd name="connsiteY22" fmla="*/ 157787 h 2661705"/>
              <a:gd name="connsiteX23" fmla="*/ 2774373 w 3896591"/>
              <a:gd name="connsiteY23" fmla="*/ 199351 h 2661705"/>
              <a:gd name="connsiteX24" fmla="*/ 2826328 w 3896591"/>
              <a:gd name="connsiteY24" fmla="*/ 251305 h 2661705"/>
              <a:gd name="connsiteX25" fmla="*/ 2847109 w 3896591"/>
              <a:gd name="connsiteY25" fmla="*/ 282478 h 2661705"/>
              <a:gd name="connsiteX26" fmla="*/ 2878282 w 3896591"/>
              <a:gd name="connsiteY26" fmla="*/ 292869 h 2661705"/>
              <a:gd name="connsiteX27" fmla="*/ 2940628 w 3896591"/>
              <a:gd name="connsiteY27" fmla="*/ 334432 h 2661705"/>
              <a:gd name="connsiteX28" fmla="*/ 3013364 w 3896591"/>
              <a:gd name="connsiteY28" fmla="*/ 365605 h 2661705"/>
              <a:gd name="connsiteX29" fmla="*/ 3075709 w 3896591"/>
              <a:gd name="connsiteY29" fmla="*/ 407169 h 2661705"/>
              <a:gd name="connsiteX30" fmla="*/ 3148446 w 3896591"/>
              <a:gd name="connsiteY30" fmla="*/ 438342 h 2661705"/>
              <a:gd name="connsiteX31" fmla="*/ 3179619 w 3896591"/>
              <a:gd name="connsiteY31" fmla="*/ 459123 h 2661705"/>
              <a:gd name="connsiteX32" fmla="*/ 3252355 w 3896591"/>
              <a:gd name="connsiteY32" fmla="*/ 490296 h 2661705"/>
              <a:gd name="connsiteX33" fmla="*/ 3325091 w 3896591"/>
              <a:gd name="connsiteY33" fmla="*/ 563032 h 2661705"/>
              <a:gd name="connsiteX34" fmla="*/ 3356264 w 3896591"/>
              <a:gd name="connsiteY34" fmla="*/ 594205 h 2661705"/>
              <a:gd name="connsiteX35" fmla="*/ 3397828 w 3896591"/>
              <a:gd name="connsiteY35" fmla="*/ 604596 h 2661705"/>
              <a:gd name="connsiteX36" fmla="*/ 3429000 w 3896591"/>
              <a:gd name="connsiteY36" fmla="*/ 635769 h 2661705"/>
              <a:gd name="connsiteX37" fmla="*/ 3512128 w 3896591"/>
              <a:gd name="connsiteY37" fmla="*/ 687723 h 2661705"/>
              <a:gd name="connsiteX38" fmla="*/ 3553691 w 3896591"/>
              <a:gd name="connsiteY38" fmla="*/ 718896 h 2661705"/>
              <a:gd name="connsiteX39" fmla="*/ 3667991 w 3896591"/>
              <a:gd name="connsiteY39" fmla="*/ 781242 h 2661705"/>
              <a:gd name="connsiteX40" fmla="*/ 3751119 w 3896591"/>
              <a:gd name="connsiteY40" fmla="*/ 874760 h 2661705"/>
              <a:gd name="connsiteX41" fmla="*/ 3771900 w 3896591"/>
              <a:gd name="connsiteY41" fmla="*/ 1207269 h 2661705"/>
              <a:gd name="connsiteX42" fmla="*/ 3792682 w 3896591"/>
              <a:gd name="connsiteY42" fmla="*/ 1269614 h 2661705"/>
              <a:gd name="connsiteX43" fmla="*/ 3803073 w 3896591"/>
              <a:gd name="connsiteY43" fmla="*/ 1300787 h 2661705"/>
              <a:gd name="connsiteX44" fmla="*/ 3813464 w 3896591"/>
              <a:gd name="connsiteY44" fmla="*/ 1331960 h 2661705"/>
              <a:gd name="connsiteX45" fmla="*/ 3844637 w 3896591"/>
              <a:gd name="connsiteY45" fmla="*/ 1435869 h 2661705"/>
              <a:gd name="connsiteX46" fmla="*/ 3855028 w 3896591"/>
              <a:gd name="connsiteY46" fmla="*/ 1467042 h 2661705"/>
              <a:gd name="connsiteX47" fmla="*/ 3875809 w 3896591"/>
              <a:gd name="connsiteY47" fmla="*/ 1550169 h 2661705"/>
              <a:gd name="connsiteX48" fmla="*/ 3886200 w 3896591"/>
              <a:gd name="connsiteY48" fmla="*/ 1685251 h 2661705"/>
              <a:gd name="connsiteX49" fmla="*/ 3896591 w 3896591"/>
              <a:gd name="connsiteY49" fmla="*/ 1716423 h 2661705"/>
              <a:gd name="connsiteX50" fmla="*/ 3886200 w 3896591"/>
              <a:gd name="connsiteY50" fmla="*/ 2194405 h 2661705"/>
              <a:gd name="connsiteX51" fmla="*/ 3803073 w 3896591"/>
              <a:gd name="connsiteY51" fmla="*/ 2267142 h 2661705"/>
              <a:gd name="connsiteX52" fmla="*/ 3667991 w 3896591"/>
              <a:gd name="connsiteY52" fmla="*/ 2287923 h 2661705"/>
              <a:gd name="connsiteX53" fmla="*/ 3636819 w 3896591"/>
              <a:gd name="connsiteY53" fmla="*/ 2298314 h 2661705"/>
              <a:gd name="connsiteX54" fmla="*/ 3584864 w 3896591"/>
              <a:gd name="connsiteY54" fmla="*/ 2308705 h 2661705"/>
              <a:gd name="connsiteX55" fmla="*/ 3553691 w 3896591"/>
              <a:gd name="connsiteY55" fmla="*/ 2329487 h 2661705"/>
              <a:gd name="connsiteX56" fmla="*/ 3522519 w 3896591"/>
              <a:gd name="connsiteY56" fmla="*/ 2339878 h 2661705"/>
              <a:gd name="connsiteX57" fmla="*/ 3491346 w 3896591"/>
              <a:gd name="connsiteY57" fmla="*/ 2360660 h 2661705"/>
              <a:gd name="connsiteX58" fmla="*/ 3449782 w 3896591"/>
              <a:gd name="connsiteY58" fmla="*/ 2371051 h 2661705"/>
              <a:gd name="connsiteX59" fmla="*/ 3335482 w 3896591"/>
              <a:gd name="connsiteY59" fmla="*/ 2402223 h 2661705"/>
              <a:gd name="connsiteX60" fmla="*/ 3086100 w 3896591"/>
              <a:gd name="connsiteY60" fmla="*/ 2433396 h 2661705"/>
              <a:gd name="connsiteX61" fmla="*/ 2940628 w 3896591"/>
              <a:gd name="connsiteY61" fmla="*/ 2454178 h 2661705"/>
              <a:gd name="connsiteX62" fmla="*/ 2878282 w 3896591"/>
              <a:gd name="connsiteY62" fmla="*/ 2474960 h 2661705"/>
              <a:gd name="connsiteX63" fmla="*/ 2847109 w 3896591"/>
              <a:gd name="connsiteY63" fmla="*/ 2485351 h 2661705"/>
              <a:gd name="connsiteX64" fmla="*/ 2805546 w 3896591"/>
              <a:gd name="connsiteY64" fmla="*/ 2506132 h 2661705"/>
              <a:gd name="connsiteX65" fmla="*/ 2774373 w 3896591"/>
              <a:gd name="connsiteY65" fmla="*/ 2516523 h 2661705"/>
              <a:gd name="connsiteX66" fmla="*/ 2649682 w 3896591"/>
              <a:gd name="connsiteY66" fmla="*/ 2568478 h 2661705"/>
              <a:gd name="connsiteX67" fmla="*/ 2618509 w 3896591"/>
              <a:gd name="connsiteY67" fmla="*/ 2578869 h 2661705"/>
              <a:gd name="connsiteX68" fmla="*/ 2202873 w 3896591"/>
              <a:gd name="connsiteY68" fmla="*/ 2589260 h 2661705"/>
              <a:gd name="connsiteX69" fmla="*/ 820882 w 3896591"/>
              <a:gd name="connsiteY69" fmla="*/ 2589260 h 2661705"/>
              <a:gd name="connsiteX70" fmla="*/ 748146 w 3896591"/>
              <a:gd name="connsiteY70" fmla="*/ 2568478 h 2661705"/>
              <a:gd name="connsiteX71" fmla="*/ 685800 w 3896591"/>
              <a:gd name="connsiteY71" fmla="*/ 2506132 h 2661705"/>
              <a:gd name="connsiteX72" fmla="*/ 644237 w 3896591"/>
              <a:gd name="connsiteY72" fmla="*/ 2433396 h 2661705"/>
              <a:gd name="connsiteX73" fmla="*/ 623455 w 3896591"/>
              <a:gd name="connsiteY73" fmla="*/ 2402223 h 2661705"/>
              <a:gd name="connsiteX74" fmla="*/ 602673 w 3896591"/>
              <a:gd name="connsiteY74" fmla="*/ 2350269 h 2661705"/>
              <a:gd name="connsiteX75" fmla="*/ 561109 w 3896591"/>
              <a:gd name="connsiteY75" fmla="*/ 2277532 h 2661705"/>
              <a:gd name="connsiteX76" fmla="*/ 540328 w 3896591"/>
              <a:gd name="connsiteY76" fmla="*/ 2215187 h 2661705"/>
              <a:gd name="connsiteX77" fmla="*/ 509155 w 3896591"/>
              <a:gd name="connsiteY77" fmla="*/ 2152842 h 2661705"/>
              <a:gd name="connsiteX78" fmla="*/ 488373 w 3896591"/>
              <a:gd name="connsiteY78" fmla="*/ 2121669 h 2661705"/>
              <a:gd name="connsiteX79" fmla="*/ 467591 w 3896591"/>
              <a:gd name="connsiteY79" fmla="*/ 2080105 h 2661705"/>
              <a:gd name="connsiteX80" fmla="*/ 426028 w 3896591"/>
              <a:gd name="connsiteY80" fmla="*/ 2017760 h 2661705"/>
              <a:gd name="connsiteX81" fmla="*/ 374073 w 3896591"/>
              <a:gd name="connsiteY81" fmla="*/ 1945023 h 2661705"/>
              <a:gd name="connsiteX82" fmla="*/ 342900 w 3896591"/>
              <a:gd name="connsiteY82" fmla="*/ 1913851 h 2661705"/>
              <a:gd name="connsiteX83" fmla="*/ 322119 w 3896591"/>
              <a:gd name="connsiteY83" fmla="*/ 1841114 h 2661705"/>
              <a:gd name="connsiteX84" fmla="*/ 290946 w 3896591"/>
              <a:gd name="connsiteY84" fmla="*/ 1820332 h 2661705"/>
              <a:gd name="connsiteX85" fmla="*/ 259773 w 3896591"/>
              <a:gd name="connsiteY85" fmla="*/ 1747596 h 2661705"/>
              <a:gd name="connsiteX86" fmla="*/ 249382 w 3896591"/>
              <a:gd name="connsiteY86" fmla="*/ 1716423 h 2661705"/>
              <a:gd name="connsiteX87" fmla="*/ 218209 w 3896591"/>
              <a:gd name="connsiteY87" fmla="*/ 1654078 h 2661705"/>
              <a:gd name="connsiteX88" fmla="*/ 176646 w 3896591"/>
              <a:gd name="connsiteY88" fmla="*/ 1591732 h 2661705"/>
              <a:gd name="connsiteX89" fmla="*/ 166255 w 3896591"/>
              <a:gd name="connsiteY89" fmla="*/ 1550169 h 2661705"/>
              <a:gd name="connsiteX90" fmla="*/ 124691 w 3896591"/>
              <a:gd name="connsiteY90" fmla="*/ 1487823 h 2661705"/>
              <a:gd name="connsiteX91" fmla="*/ 103909 w 3896591"/>
              <a:gd name="connsiteY91" fmla="*/ 1446260 h 2661705"/>
              <a:gd name="connsiteX92" fmla="*/ 93519 w 3896591"/>
              <a:gd name="connsiteY92" fmla="*/ 1363132 h 2661705"/>
              <a:gd name="connsiteX93" fmla="*/ 83128 w 3896591"/>
              <a:gd name="connsiteY93" fmla="*/ 1331960 h 2661705"/>
              <a:gd name="connsiteX94" fmla="*/ 72737 w 3896591"/>
              <a:gd name="connsiteY94" fmla="*/ 1228051 h 2661705"/>
              <a:gd name="connsiteX95" fmla="*/ 62346 w 3896591"/>
              <a:gd name="connsiteY95" fmla="*/ 1196878 h 2661705"/>
              <a:gd name="connsiteX96" fmla="*/ 31173 w 3896591"/>
              <a:gd name="connsiteY96" fmla="*/ 999451 h 2661705"/>
              <a:gd name="connsiteX97" fmla="*/ 20782 w 3896591"/>
              <a:gd name="connsiteY97" fmla="*/ 947496 h 2661705"/>
              <a:gd name="connsiteX98" fmla="*/ 10391 w 3896591"/>
              <a:gd name="connsiteY98" fmla="*/ 905932 h 2661705"/>
              <a:gd name="connsiteX99" fmla="*/ 0 w 3896591"/>
              <a:gd name="connsiteY99" fmla="*/ 500687 h 266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3896591" h="2661705">
                <a:moveTo>
                  <a:pt x="0" y="500687"/>
                </a:moveTo>
                <a:lnTo>
                  <a:pt x="0" y="500687"/>
                </a:lnTo>
                <a:cubicBezTo>
                  <a:pt x="34636" y="476442"/>
                  <a:pt x="74013" y="457847"/>
                  <a:pt x="103909" y="427951"/>
                </a:cubicBezTo>
                <a:cubicBezTo>
                  <a:pt x="114300" y="417560"/>
                  <a:pt x="122855" y="404929"/>
                  <a:pt x="135082" y="396778"/>
                </a:cubicBezTo>
                <a:cubicBezTo>
                  <a:pt x="154415" y="383890"/>
                  <a:pt x="177117" y="376889"/>
                  <a:pt x="197428" y="365605"/>
                </a:cubicBezTo>
                <a:cubicBezTo>
                  <a:pt x="208345" y="359540"/>
                  <a:pt x="217430" y="350408"/>
                  <a:pt x="228600" y="344823"/>
                </a:cubicBezTo>
                <a:cubicBezTo>
                  <a:pt x="238397" y="339925"/>
                  <a:pt x="249976" y="339330"/>
                  <a:pt x="259773" y="334432"/>
                </a:cubicBezTo>
                <a:cubicBezTo>
                  <a:pt x="340346" y="294147"/>
                  <a:pt x="243764" y="329378"/>
                  <a:pt x="322119" y="303260"/>
                </a:cubicBezTo>
                <a:cubicBezTo>
                  <a:pt x="327704" y="299071"/>
                  <a:pt x="382421" y="256831"/>
                  <a:pt x="394855" y="251305"/>
                </a:cubicBezTo>
                <a:cubicBezTo>
                  <a:pt x="414873" y="242408"/>
                  <a:pt x="438973" y="242674"/>
                  <a:pt x="457200" y="230523"/>
                </a:cubicBezTo>
                <a:cubicBezTo>
                  <a:pt x="467591" y="223596"/>
                  <a:pt x="476961" y="214814"/>
                  <a:pt x="488373" y="209742"/>
                </a:cubicBezTo>
                <a:cubicBezTo>
                  <a:pt x="531520" y="190566"/>
                  <a:pt x="558224" y="187459"/>
                  <a:pt x="602673" y="178569"/>
                </a:cubicBezTo>
                <a:cubicBezTo>
                  <a:pt x="616528" y="171642"/>
                  <a:pt x="630788" y="165472"/>
                  <a:pt x="644237" y="157787"/>
                </a:cubicBezTo>
                <a:cubicBezTo>
                  <a:pt x="655080" y="151591"/>
                  <a:pt x="663997" y="142077"/>
                  <a:pt x="675409" y="137005"/>
                </a:cubicBezTo>
                <a:cubicBezTo>
                  <a:pt x="748100" y="104698"/>
                  <a:pt x="725420" y="124501"/>
                  <a:pt x="800100" y="105832"/>
                </a:cubicBezTo>
                <a:cubicBezTo>
                  <a:pt x="800112" y="105829"/>
                  <a:pt x="878027" y="79857"/>
                  <a:pt x="893619" y="74660"/>
                </a:cubicBezTo>
                <a:cubicBezTo>
                  <a:pt x="904010" y="71196"/>
                  <a:pt x="913876" y="65179"/>
                  <a:pt x="924791" y="64269"/>
                </a:cubicBezTo>
                <a:lnTo>
                  <a:pt x="1049482" y="53878"/>
                </a:lnTo>
                <a:cubicBezTo>
                  <a:pt x="1577098" y="-51645"/>
                  <a:pt x="1173359" y="25445"/>
                  <a:pt x="2566555" y="53878"/>
                </a:cubicBezTo>
                <a:cubicBezTo>
                  <a:pt x="2588456" y="54325"/>
                  <a:pt x="2628900" y="74660"/>
                  <a:pt x="2628900" y="74660"/>
                </a:cubicBezTo>
                <a:cubicBezTo>
                  <a:pt x="2639291" y="85051"/>
                  <a:pt x="2648784" y="96425"/>
                  <a:pt x="2660073" y="105832"/>
                </a:cubicBezTo>
                <a:cubicBezTo>
                  <a:pt x="2669667" y="113827"/>
                  <a:pt x="2682415" y="117783"/>
                  <a:pt x="2691246" y="126614"/>
                </a:cubicBezTo>
                <a:cubicBezTo>
                  <a:pt x="2700077" y="135445"/>
                  <a:pt x="2702630" y="149563"/>
                  <a:pt x="2712028" y="157787"/>
                </a:cubicBezTo>
                <a:cubicBezTo>
                  <a:pt x="2730825" y="174234"/>
                  <a:pt x="2774373" y="199351"/>
                  <a:pt x="2774373" y="199351"/>
                </a:cubicBezTo>
                <a:cubicBezTo>
                  <a:pt x="2829796" y="282483"/>
                  <a:pt x="2757050" y="182025"/>
                  <a:pt x="2826328" y="251305"/>
                </a:cubicBezTo>
                <a:cubicBezTo>
                  <a:pt x="2835158" y="260136"/>
                  <a:pt x="2837357" y="274677"/>
                  <a:pt x="2847109" y="282478"/>
                </a:cubicBezTo>
                <a:cubicBezTo>
                  <a:pt x="2855662" y="289320"/>
                  <a:pt x="2868707" y="287550"/>
                  <a:pt x="2878282" y="292869"/>
                </a:cubicBezTo>
                <a:cubicBezTo>
                  <a:pt x="2900116" y="304999"/>
                  <a:pt x="2916933" y="326533"/>
                  <a:pt x="2940628" y="334432"/>
                </a:cubicBezTo>
                <a:cubicBezTo>
                  <a:pt x="2972875" y="345181"/>
                  <a:pt x="2981265" y="346346"/>
                  <a:pt x="3013364" y="365605"/>
                </a:cubicBezTo>
                <a:cubicBezTo>
                  <a:pt x="3034781" y="378455"/>
                  <a:pt x="3052014" y="399271"/>
                  <a:pt x="3075709" y="407169"/>
                </a:cubicBezTo>
                <a:cubicBezTo>
                  <a:pt x="3110683" y="418827"/>
                  <a:pt x="3112491" y="417797"/>
                  <a:pt x="3148446" y="438342"/>
                </a:cubicBezTo>
                <a:cubicBezTo>
                  <a:pt x="3159289" y="444538"/>
                  <a:pt x="3168449" y="453538"/>
                  <a:pt x="3179619" y="459123"/>
                </a:cubicBezTo>
                <a:cubicBezTo>
                  <a:pt x="3213193" y="475910"/>
                  <a:pt x="3218380" y="462498"/>
                  <a:pt x="3252355" y="490296"/>
                </a:cubicBezTo>
                <a:cubicBezTo>
                  <a:pt x="3278893" y="512008"/>
                  <a:pt x="3300846" y="538787"/>
                  <a:pt x="3325091" y="563032"/>
                </a:cubicBezTo>
                <a:cubicBezTo>
                  <a:pt x="3335482" y="573423"/>
                  <a:pt x="3342008" y="590641"/>
                  <a:pt x="3356264" y="594205"/>
                </a:cubicBezTo>
                <a:lnTo>
                  <a:pt x="3397828" y="604596"/>
                </a:lnTo>
                <a:cubicBezTo>
                  <a:pt x="3408219" y="614987"/>
                  <a:pt x="3417711" y="626361"/>
                  <a:pt x="3429000" y="635769"/>
                </a:cubicBezTo>
                <a:cubicBezTo>
                  <a:pt x="3444502" y="648688"/>
                  <a:pt x="3501983" y="680959"/>
                  <a:pt x="3512128" y="687723"/>
                </a:cubicBezTo>
                <a:cubicBezTo>
                  <a:pt x="3526538" y="697329"/>
                  <a:pt x="3538552" y="710486"/>
                  <a:pt x="3553691" y="718896"/>
                </a:cubicBezTo>
                <a:cubicBezTo>
                  <a:pt x="3611529" y="751028"/>
                  <a:pt x="3613302" y="726554"/>
                  <a:pt x="3667991" y="781242"/>
                </a:cubicBezTo>
                <a:cubicBezTo>
                  <a:pt x="3739168" y="852418"/>
                  <a:pt x="3714034" y="819133"/>
                  <a:pt x="3751119" y="874760"/>
                </a:cubicBezTo>
                <a:cubicBezTo>
                  <a:pt x="3795637" y="1008322"/>
                  <a:pt x="3739594" y="830369"/>
                  <a:pt x="3771900" y="1207269"/>
                </a:cubicBezTo>
                <a:cubicBezTo>
                  <a:pt x="3773771" y="1229095"/>
                  <a:pt x="3785755" y="1248832"/>
                  <a:pt x="3792682" y="1269614"/>
                </a:cubicBezTo>
                <a:lnTo>
                  <a:pt x="3803073" y="1300787"/>
                </a:lnTo>
                <a:cubicBezTo>
                  <a:pt x="3806537" y="1311178"/>
                  <a:pt x="3810807" y="1321334"/>
                  <a:pt x="3813464" y="1331960"/>
                </a:cubicBezTo>
                <a:cubicBezTo>
                  <a:pt x="3829168" y="1394775"/>
                  <a:pt x="3819339" y="1359975"/>
                  <a:pt x="3844637" y="1435869"/>
                </a:cubicBezTo>
                <a:cubicBezTo>
                  <a:pt x="3848101" y="1446260"/>
                  <a:pt x="3852880" y="1456302"/>
                  <a:pt x="3855028" y="1467042"/>
                </a:cubicBezTo>
                <a:cubicBezTo>
                  <a:pt x="3867567" y="1529736"/>
                  <a:pt x="3859835" y="1502241"/>
                  <a:pt x="3875809" y="1550169"/>
                </a:cubicBezTo>
                <a:cubicBezTo>
                  <a:pt x="3879273" y="1595196"/>
                  <a:pt x="3880598" y="1640439"/>
                  <a:pt x="3886200" y="1685251"/>
                </a:cubicBezTo>
                <a:cubicBezTo>
                  <a:pt x="3887559" y="1696119"/>
                  <a:pt x="3896591" y="1705470"/>
                  <a:pt x="3896591" y="1716423"/>
                </a:cubicBezTo>
                <a:cubicBezTo>
                  <a:pt x="3896591" y="1875788"/>
                  <a:pt x="3895939" y="2035338"/>
                  <a:pt x="3886200" y="2194405"/>
                </a:cubicBezTo>
                <a:cubicBezTo>
                  <a:pt x="3884432" y="2223282"/>
                  <a:pt x="3810074" y="2264808"/>
                  <a:pt x="3803073" y="2267142"/>
                </a:cubicBezTo>
                <a:cubicBezTo>
                  <a:pt x="3738877" y="2288539"/>
                  <a:pt x="3782799" y="2276442"/>
                  <a:pt x="3667991" y="2287923"/>
                </a:cubicBezTo>
                <a:cubicBezTo>
                  <a:pt x="3657600" y="2291387"/>
                  <a:pt x="3647445" y="2295658"/>
                  <a:pt x="3636819" y="2298314"/>
                </a:cubicBezTo>
                <a:cubicBezTo>
                  <a:pt x="3619685" y="2302598"/>
                  <a:pt x="3601401" y="2302504"/>
                  <a:pt x="3584864" y="2308705"/>
                </a:cubicBezTo>
                <a:cubicBezTo>
                  <a:pt x="3573171" y="2313090"/>
                  <a:pt x="3564861" y="2323902"/>
                  <a:pt x="3553691" y="2329487"/>
                </a:cubicBezTo>
                <a:cubicBezTo>
                  <a:pt x="3543895" y="2334385"/>
                  <a:pt x="3532315" y="2334980"/>
                  <a:pt x="3522519" y="2339878"/>
                </a:cubicBezTo>
                <a:cubicBezTo>
                  <a:pt x="3511349" y="2345463"/>
                  <a:pt x="3502825" y="2355741"/>
                  <a:pt x="3491346" y="2360660"/>
                </a:cubicBezTo>
                <a:cubicBezTo>
                  <a:pt x="3478220" y="2366286"/>
                  <a:pt x="3463154" y="2366037"/>
                  <a:pt x="3449782" y="2371051"/>
                </a:cubicBezTo>
                <a:cubicBezTo>
                  <a:pt x="3352137" y="2407667"/>
                  <a:pt x="3477591" y="2381922"/>
                  <a:pt x="3335482" y="2402223"/>
                </a:cubicBezTo>
                <a:cubicBezTo>
                  <a:pt x="3213900" y="2442751"/>
                  <a:pt x="3295009" y="2421790"/>
                  <a:pt x="3086100" y="2433396"/>
                </a:cubicBezTo>
                <a:cubicBezTo>
                  <a:pt x="3061495" y="2436472"/>
                  <a:pt x="2970592" y="2446687"/>
                  <a:pt x="2940628" y="2454178"/>
                </a:cubicBezTo>
                <a:cubicBezTo>
                  <a:pt x="2919376" y="2459491"/>
                  <a:pt x="2899064" y="2468033"/>
                  <a:pt x="2878282" y="2474960"/>
                </a:cubicBezTo>
                <a:cubicBezTo>
                  <a:pt x="2867891" y="2478424"/>
                  <a:pt x="2856906" y="2480453"/>
                  <a:pt x="2847109" y="2485351"/>
                </a:cubicBezTo>
                <a:cubicBezTo>
                  <a:pt x="2833255" y="2492278"/>
                  <a:pt x="2819783" y="2500030"/>
                  <a:pt x="2805546" y="2506132"/>
                </a:cubicBezTo>
                <a:cubicBezTo>
                  <a:pt x="2795479" y="2510447"/>
                  <a:pt x="2783948" y="2511204"/>
                  <a:pt x="2774373" y="2516523"/>
                </a:cubicBezTo>
                <a:cubicBezTo>
                  <a:pt x="2650686" y="2585239"/>
                  <a:pt x="2773621" y="2540936"/>
                  <a:pt x="2649682" y="2568478"/>
                </a:cubicBezTo>
                <a:cubicBezTo>
                  <a:pt x="2638990" y="2570854"/>
                  <a:pt x="2629450" y="2578360"/>
                  <a:pt x="2618509" y="2578869"/>
                </a:cubicBezTo>
                <a:cubicBezTo>
                  <a:pt x="2480070" y="2585308"/>
                  <a:pt x="2341418" y="2585796"/>
                  <a:pt x="2202873" y="2589260"/>
                </a:cubicBezTo>
                <a:cubicBezTo>
                  <a:pt x="1745209" y="2741815"/>
                  <a:pt x="2154370" y="2609163"/>
                  <a:pt x="820882" y="2589260"/>
                </a:cubicBezTo>
                <a:cubicBezTo>
                  <a:pt x="807224" y="2589056"/>
                  <a:pt x="763314" y="2573534"/>
                  <a:pt x="748146" y="2568478"/>
                </a:cubicBezTo>
                <a:cubicBezTo>
                  <a:pt x="727364" y="2547696"/>
                  <a:pt x="702103" y="2530586"/>
                  <a:pt x="685800" y="2506132"/>
                </a:cubicBezTo>
                <a:cubicBezTo>
                  <a:pt x="635168" y="2430183"/>
                  <a:pt x="696973" y="2525684"/>
                  <a:pt x="644237" y="2433396"/>
                </a:cubicBezTo>
                <a:cubicBezTo>
                  <a:pt x="638041" y="2422553"/>
                  <a:pt x="629040" y="2413393"/>
                  <a:pt x="623455" y="2402223"/>
                </a:cubicBezTo>
                <a:cubicBezTo>
                  <a:pt x="615113" y="2385540"/>
                  <a:pt x="610248" y="2367313"/>
                  <a:pt x="602673" y="2350269"/>
                </a:cubicBezTo>
                <a:cubicBezTo>
                  <a:pt x="585094" y="2310718"/>
                  <a:pt x="583398" y="2310965"/>
                  <a:pt x="561109" y="2277532"/>
                </a:cubicBezTo>
                <a:cubicBezTo>
                  <a:pt x="554182" y="2256750"/>
                  <a:pt x="552479" y="2233414"/>
                  <a:pt x="540328" y="2215187"/>
                </a:cubicBezTo>
                <a:cubicBezTo>
                  <a:pt x="480769" y="2125848"/>
                  <a:pt x="552176" y="2238882"/>
                  <a:pt x="509155" y="2152842"/>
                </a:cubicBezTo>
                <a:cubicBezTo>
                  <a:pt x="503570" y="2141672"/>
                  <a:pt x="494569" y="2132512"/>
                  <a:pt x="488373" y="2121669"/>
                </a:cubicBezTo>
                <a:cubicBezTo>
                  <a:pt x="480688" y="2108220"/>
                  <a:pt x="475560" y="2093388"/>
                  <a:pt x="467591" y="2080105"/>
                </a:cubicBezTo>
                <a:cubicBezTo>
                  <a:pt x="454741" y="2058688"/>
                  <a:pt x="439882" y="2038542"/>
                  <a:pt x="426028" y="2017760"/>
                </a:cubicBezTo>
                <a:cubicBezTo>
                  <a:pt x="409582" y="1993091"/>
                  <a:pt x="393405" y="1967576"/>
                  <a:pt x="374073" y="1945023"/>
                </a:cubicBezTo>
                <a:cubicBezTo>
                  <a:pt x="364510" y="1933866"/>
                  <a:pt x="353291" y="1924242"/>
                  <a:pt x="342900" y="1913851"/>
                </a:cubicBezTo>
                <a:cubicBezTo>
                  <a:pt x="342222" y="1911139"/>
                  <a:pt x="327538" y="1847888"/>
                  <a:pt x="322119" y="1841114"/>
                </a:cubicBezTo>
                <a:cubicBezTo>
                  <a:pt x="314318" y="1831362"/>
                  <a:pt x="301337" y="1827259"/>
                  <a:pt x="290946" y="1820332"/>
                </a:cubicBezTo>
                <a:cubicBezTo>
                  <a:pt x="269320" y="1733830"/>
                  <a:pt x="295653" y="1819356"/>
                  <a:pt x="259773" y="1747596"/>
                </a:cubicBezTo>
                <a:cubicBezTo>
                  <a:pt x="254875" y="1737799"/>
                  <a:pt x="253831" y="1726432"/>
                  <a:pt x="249382" y="1716423"/>
                </a:cubicBezTo>
                <a:cubicBezTo>
                  <a:pt x="239945" y="1695191"/>
                  <a:pt x="229916" y="1674148"/>
                  <a:pt x="218209" y="1654078"/>
                </a:cubicBezTo>
                <a:cubicBezTo>
                  <a:pt x="205624" y="1632504"/>
                  <a:pt x="176646" y="1591732"/>
                  <a:pt x="176646" y="1591732"/>
                </a:cubicBezTo>
                <a:cubicBezTo>
                  <a:pt x="173182" y="1577878"/>
                  <a:pt x="172642" y="1562942"/>
                  <a:pt x="166255" y="1550169"/>
                </a:cubicBezTo>
                <a:cubicBezTo>
                  <a:pt x="155085" y="1527829"/>
                  <a:pt x="135861" y="1510163"/>
                  <a:pt x="124691" y="1487823"/>
                </a:cubicBezTo>
                <a:lnTo>
                  <a:pt x="103909" y="1446260"/>
                </a:lnTo>
                <a:cubicBezTo>
                  <a:pt x="100446" y="1418551"/>
                  <a:pt x="98514" y="1390607"/>
                  <a:pt x="93519" y="1363132"/>
                </a:cubicBezTo>
                <a:cubicBezTo>
                  <a:pt x="91560" y="1352356"/>
                  <a:pt x="84793" y="1342785"/>
                  <a:pt x="83128" y="1331960"/>
                </a:cubicBezTo>
                <a:cubicBezTo>
                  <a:pt x="77835" y="1297556"/>
                  <a:pt x="78030" y="1262455"/>
                  <a:pt x="72737" y="1228051"/>
                </a:cubicBezTo>
                <a:cubicBezTo>
                  <a:pt x="71071" y="1217225"/>
                  <a:pt x="64494" y="1207618"/>
                  <a:pt x="62346" y="1196878"/>
                </a:cubicBezTo>
                <a:cubicBezTo>
                  <a:pt x="34217" y="1056233"/>
                  <a:pt x="49453" y="1109132"/>
                  <a:pt x="31173" y="999451"/>
                </a:cubicBezTo>
                <a:cubicBezTo>
                  <a:pt x="28269" y="982030"/>
                  <a:pt x="24613" y="964737"/>
                  <a:pt x="20782" y="947496"/>
                </a:cubicBezTo>
                <a:cubicBezTo>
                  <a:pt x="17684" y="933555"/>
                  <a:pt x="10731" y="920209"/>
                  <a:pt x="10391" y="905932"/>
                </a:cubicBezTo>
                <a:cubicBezTo>
                  <a:pt x="7258" y="774351"/>
                  <a:pt x="1732" y="568228"/>
                  <a:pt x="0" y="50068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315200" y="2361363"/>
            <a:ext cx="4145973" cy="35988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6104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P spid="10" grpId="0" animBg="1"/>
      <p:bldP spid="12" grpId="0" animBg="1"/>
      <p:bldP spid="1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Existing Solutions</a:t>
            </a:r>
            <a:endParaRPr lang="en-US" dirty="0"/>
          </a:p>
        </p:txBody>
      </p:sp>
      <p:graphicFrame>
        <p:nvGraphicFramePr>
          <p:cNvPr id="4" name="Diagram 3"/>
          <p:cNvGraphicFramePr/>
          <p:nvPr>
            <p:extLst>
              <p:ext uri="{D42A27DB-BD31-4B8C-83A1-F6EECF244321}">
                <p14:modId xmlns:p14="http://schemas.microsoft.com/office/powerpoint/2010/main" val="1065754583"/>
              </p:ext>
            </p:extLst>
          </p:nvPr>
        </p:nvGraphicFramePr>
        <p:xfrm>
          <a:off x="862445" y="1859973"/>
          <a:ext cx="9217726" cy="44165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021543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Gap, Objective , Scope</a:t>
            </a:r>
            <a:endParaRPr lang="en-US" dirty="0"/>
          </a:p>
        </p:txBody>
      </p:sp>
      <p:sp>
        <p:nvSpPr>
          <p:cNvPr id="3" name="Content Placeholder 2"/>
          <p:cNvSpPr>
            <a:spLocks noGrp="1"/>
          </p:cNvSpPr>
          <p:nvPr>
            <p:ph idx="1"/>
          </p:nvPr>
        </p:nvSpPr>
        <p:spPr/>
        <p:txBody>
          <a:bodyPr/>
          <a:lstStyle/>
          <a:p>
            <a:r>
              <a:rPr lang="en-US" sz="2800" b="1" dirty="0" smtClean="0"/>
              <a:t>Research Gap</a:t>
            </a:r>
          </a:p>
          <a:p>
            <a:pPr marL="457200" indent="-457200">
              <a:buClrTx/>
              <a:buFont typeface="+mj-lt"/>
              <a:buAutoNum type="arabicPeriod"/>
            </a:pPr>
            <a:r>
              <a:rPr lang="en-US" dirty="0" smtClean="0"/>
              <a:t>Experiments conducted in </a:t>
            </a:r>
            <a:r>
              <a:rPr lang="en-US" smtClean="0"/>
              <a:t>small scale</a:t>
            </a:r>
            <a:endParaRPr lang="en-US" dirty="0" smtClean="0"/>
          </a:p>
          <a:p>
            <a:pPr marL="457200" indent="-457200">
              <a:buClrTx/>
              <a:buFont typeface="+mj-lt"/>
              <a:buAutoNum type="arabicPeriod"/>
            </a:pPr>
            <a:r>
              <a:rPr lang="en-US" dirty="0" smtClean="0"/>
              <a:t>Different climate</a:t>
            </a:r>
          </a:p>
          <a:p>
            <a:r>
              <a:rPr lang="en-US" sz="2800" b="1" dirty="0" smtClean="0"/>
              <a:t>Objective</a:t>
            </a:r>
          </a:p>
          <a:p>
            <a:r>
              <a:rPr lang="en-US" dirty="0" smtClean="0"/>
              <a:t>Assess effectiveness of cool coating on urban thermal balance</a:t>
            </a:r>
          </a:p>
          <a:p>
            <a:r>
              <a:rPr lang="en-US" sz="2800" b="1" dirty="0" smtClean="0"/>
              <a:t>Scope</a:t>
            </a:r>
          </a:p>
          <a:p>
            <a:r>
              <a:rPr lang="en-US" dirty="0" smtClean="0"/>
              <a:t>Analyse surface temperatures on roofs, pavement and walls</a:t>
            </a:r>
          </a:p>
          <a:p>
            <a:pPr marL="457200" indent="-457200">
              <a:buFont typeface="+mj-lt"/>
              <a:buAutoNum type="arabicPeriod"/>
            </a:pPr>
            <a:endParaRPr lang="en-US" dirty="0"/>
          </a:p>
        </p:txBody>
      </p:sp>
    </p:spTree>
    <p:extLst>
      <p:ext uri="{BB962C8B-B14F-4D97-AF65-F5344CB8AC3E}">
        <p14:creationId xmlns:p14="http://schemas.microsoft.com/office/powerpoint/2010/main" val="1714385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Proposal of Methodology</a:t>
            </a:r>
            <a:endParaRPr lang="en-US" dirty="0"/>
          </a:p>
        </p:txBody>
      </p:sp>
      <p:sp>
        <p:nvSpPr>
          <p:cNvPr id="3" name="Content Placeholder 2"/>
          <p:cNvSpPr>
            <a:spLocks noGrp="1"/>
          </p:cNvSpPr>
          <p:nvPr>
            <p:ph idx="1"/>
          </p:nvPr>
        </p:nvSpPr>
        <p:spPr>
          <a:xfrm>
            <a:off x="1097280" y="1845734"/>
            <a:ext cx="5189221" cy="4023360"/>
          </a:xfrm>
        </p:spPr>
        <p:txBody>
          <a:bodyPr/>
          <a:lstStyle/>
          <a:p>
            <a:r>
              <a:rPr lang="en-GB" sz="2800" dirty="0" smtClean="0"/>
              <a:t>A) Collection of Data</a:t>
            </a:r>
            <a:endParaRPr lang="en-GB" dirty="0" smtClean="0"/>
          </a:p>
          <a:p>
            <a:pPr lvl="1"/>
            <a:r>
              <a:rPr lang="en-GB" sz="2400" dirty="0" smtClean="0"/>
              <a:t>1</a:t>
            </a:r>
            <a:r>
              <a:rPr lang="en-GB" sz="2400" dirty="0" smtClean="0"/>
              <a:t>) </a:t>
            </a:r>
            <a:r>
              <a:rPr lang="en-GB" sz="2400" dirty="0" err="1" smtClean="0"/>
              <a:t>Hydrotransmitter</a:t>
            </a:r>
            <a:r>
              <a:rPr lang="en-GB" sz="2400" dirty="0" smtClean="0"/>
              <a:t> - </a:t>
            </a:r>
            <a:r>
              <a:rPr lang="en-GB" sz="2400" dirty="0"/>
              <a:t>humidity and </a:t>
            </a:r>
            <a:r>
              <a:rPr lang="en-GB" sz="2400" dirty="0" smtClean="0"/>
              <a:t>temperature</a:t>
            </a:r>
          </a:p>
          <a:p>
            <a:pPr lvl="1"/>
            <a:r>
              <a:rPr lang="en-GB" sz="2400" dirty="0" smtClean="0"/>
              <a:t>2</a:t>
            </a:r>
            <a:r>
              <a:rPr lang="en-GB" sz="2400" dirty="0" smtClean="0"/>
              <a:t>) </a:t>
            </a:r>
            <a:r>
              <a:rPr lang="en-GB" sz="2400" dirty="0" smtClean="0"/>
              <a:t>Air </a:t>
            </a:r>
            <a:r>
              <a:rPr lang="en-GB" sz="2400" dirty="0"/>
              <a:t>v</a:t>
            </a:r>
            <a:r>
              <a:rPr lang="en-GB" sz="2400" dirty="0" smtClean="0"/>
              <a:t>elocity </a:t>
            </a:r>
            <a:r>
              <a:rPr lang="en-GB" sz="2400" dirty="0"/>
              <a:t>transmitter </a:t>
            </a:r>
            <a:r>
              <a:rPr lang="en-GB" sz="2400" dirty="0" smtClean="0"/>
              <a:t>- air velocity</a:t>
            </a:r>
          </a:p>
          <a:p>
            <a:pPr lvl="1"/>
            <a:r>
              <a:rPr lang="en-GB" sz="2400" dirty="0" smtClean="0"/>
              <a:t>3) </a:t>
            </a:r>
            <a:r>
              <a:rPr lang="en-GB" sz="2400" dirty="0" err="1"/>
              <a:t>D</a:t>
            </a:r>
            <a:r>
              <a:rPr lang="en-GB" sz="2400" dirty="0" err="1" smtClean="0"/>
              <a:t>atalogger</a:t>
            </a:r>
            <a:r>
              <a:rPr lang="en-GB" sz="2400" dirty="0" smtClean="0"/>
              <a:t> – records</a:t>
            </a:r>
          </a:p>
          <a:p>
            <a:pPr lvl="1"/>
            <a:r>
              <a:rPr lang="en-GB" sz="2400" dirty="0" smtClean="0"/>
              <a:t>4) </a:t>
            </a:r>
            <a:r>
              <a:rPr lang="en-GB" sz="2400" dirty="0" err="1"/>
              <a:t>P</a:t>
            </a:r>
            <a:r>
              <a:rPr lang="en-GB" sz="2400" dirty="0" err="1" smtClean="0"/>
              <a:t>yranometer</a:t>
            </a:r>
            <a:r>
              <a:rPr lang="en-GB" sz="2400" dirty="0" smtClean="0"/>
              <a:t> - solar irradiance</a:t>
            </a:r>
          </a:p>
          <a:p>
            <a:pPr lvl="1"/>
            <a:r>
              <a:rPr lang="en-GB" sz="2400" dirty="0" smtClean="0"/>
              <a:t>5) </a:t>
            </a:r>
            <a:r>
              <a:rPr lang="en-GB" sz="2400" dirty="0" err="1"/>
              <a:t>P</a:t>
            </a:r>
            <a:r>
              <a:rPr lang="en-GB" sz="2400" dirty="0" err="1" smtClean="0"/>
              <a:t>yrgeometer</a:t>
            </a:r>
            <a:r>
              <a:rPr lang="en-GB" sz="2400" dirty="0" smtClean="0"/>
              <a:t> </a:t>
            </a:r>
            <a:r>
              <a:rPr lang="en-GB" sz="2400" dirty="0" smtClean="0"/>
              <a:t>– radiation</a:t>
            </a:r>
          </a:p>
          <a:p>
            <a:pPr marL="201168" lvl="1" indent="0">
              <a:buNone/>
            </a:pPr>
            <a:endParaRPr lang="en-GB" dirty="0" smtClean="0"/>
          </a:p>
          <a:p>
            <a:pPr marL="201168" lvl="1" indent="0">
              <a:buNone/>
            </a:pPr>
            <a:r>
              <a:rPr lang="en-GB" sz="2400" dirty="0" smtClean="0"/>
              <a:t>B) </a:t>
            </a:r>
            <a:r>
              <a:rPr lang="en-GB" sz="2400" dirty="0" smtClean="0"/>
              <a:t>Duration: 3 months</a:t>
            </a:r>
          </a:p>
          <a:p>
            <a:pPr marL="201168" lvl="1" indent="0">
              <a:buNone/>
            </a:pPr>
            <a:r>
              <a:rPr lang="en-US" sz="2400" dirty="0" smtClean="0"/>
              <a:t>     Time interval: 5 minutes</a:t>
            </a:r>
            <a:endParaRPr lang="en-US" sz="2400" dirty="0"/>
          </a:p>
        </p:txBody>
      </p:sp>
    </p:spTree>
    <p:extLst>
      <p:ext uri="{BB962C8B-B14F-4D97-AF65-F5344CB8AC3E}">
        <p14:creationId xmlns:p14="http://schemas.microsoft.com/office/powerpoint/2010/main" val="220467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cxnSp>
        <p:nvCxnSpPr>
          <p:cNvPr id="4" name="Straight Connector 3"/>
          <p:cNvCxnSpPr/>
          <p:nvPr/>
        </p:nvCxnSpPr>
        <p:spPr>
          <a:xfrm>
            <a:off x="2104755" y="2481943"/>
            <a:ext cx="71845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2823212" y="2471057"/>
            <a:ext cx="43543" cy="1981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2823212" y="4474028"/>
            <a:ext cx="16328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H="1" flipV="1">
            <a:off x="4423412" y="2481943"/>
            <a:ext cx="32657" cy="197031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456069" y="2471057"/>
            <a:ext cx="64225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9" name="Oval 8"/>
          <p:cNvSpPr/>
          <p:nvPr/>
        </p:nvSpPr>
        <p:spPr>
          <a:xfrm>
            <a:off x="2409555" y="2383971"/>
            <a:ext cx="174171" cy="1850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4352654" y="3349291"/>
            <a:ext cx="174171" cy="1850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779669" y="3385457"/>
            <a:ext cx="174171" cy="1850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3604261" y="4381499"/>
            <a:ext cx="174171" cy="1850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690111" y="2362199"/>
            <a:ext cx="174171" cy="1850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p:nvCxnSpPr>
        <p:spPr>
          <a:xfrm>
            <a:off x="6598921" y="2481943"/>
            <a:ext cx="71845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7317378" y="2471057"/>
            <a:ext cx="43543" cy="19812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7317378" y="4474028"/>
            <a:ext cx="16328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H="1" flipV="1">
            <a:off x="8917578" y="2481943"/>
            <a:ext cx="32657" cy="197031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8950235" y="2471057"/>
            <a:ext cx="642257"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6903721" y="2383971"/>
            <a:ext cx="174171" cy="1850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8846820" y="3349291"/>
            <a:ext cx="174171" cy="1850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7273835" y="3385457"/>
            <a:ext cx="174171" cy="1850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8098427" y="4381499"/>
            <a:ext cx="174171" cy="1850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9184277" y="2362199"/>
            <a:ext cx="174171" cy="1850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1789069" y="3236958"/>
            <a:ext cx="1077686" cy="369332"/>
          </a:xfrm>
          <a:prstGeom prst="rect">
            <a:avLst/>
          </a:prstGeom>
          <a:noFill/>
        </p:spPr>
        <p:txBody>
          <a:bodyPr wrap="square" rtlCol="0">
            <a:spAutoFit/>
          </a:bodyPr>
          <a:lstStyle/>
          <a:p>
            <a:r>
              <a:rPr lang="en-US" dirty="0" smtClean="0"/>
              <a:t>Block A</a:t>
            </a:r>
            <a:endParaRPr lang="en-US" dirty="0"/>
          </a:p>
        </p:txBody>
      </p:sp>
      <p:sp>
        <p:nvSpPr>
          <p:cNvPr id="25" name="TextBox 24"/>
          <p:cNvSpPr txBox="1"/>
          <p:nvPr/>
        </p:nvSpPr>
        <p:spPr>
          <a:xfrm>
            <a:off x="4625342" y="3236958"/>
            <a:ext cx="1077686" cy="369332"/>
          </a:xfrm>
          <a:prstGeom prst="rect">
            <a:avLst/>
          </a:prstGeom>
          <a:noFill/>
        </p:spPr>
        <p:txBody>
          <a:bodyPr wrap="square" rtlCol="0">
            <a:spAutoFit/>
          </a:bodyPr>
          <a:lstStyle/>
          <a:p>
            <a:r>
              <a:rPr lang="en-US" dirty="0" smtClean="0"/>
              <a:t>Block B</a:t>
            </a:r>
            <a:endParaRPr lang="en-US" dirty="0"/>
          </a:p>
        </p:txBody>
      </p:sp>
      <p:sp>
        <p:nvSpPr>
          <p:cNvPr id="26" name="TextBox 25"/>
          <p:cNvSpPr txBox="1"/>
          <p:nvPr/>
        </p:nvSpPr>
        <p:spPr>
          <a:xfrm>
            <a:off x="6145533" y="3266104"/>
            <a:ext cx="1077686" cy="369332"/>
          </a:xfrm>
          <a:prstGeom prst="rect">
            <a:avLst/>
          </a:prstGeom>
          <a:noFill/>
        </p:spPr>
        <p:txBody>
          <a:bodyPr wrap="square" rtlCol="0">
            <a:spAutoFit/>
          </a:bodyPr>
          <a:lstStyle/>
          <a:p>
            <a:r>
              <a:rPr lang="en-US" dirty="0" smtClean="0"/>
              <a:t>Block </a:t>
            </a:r>
            <a:r>
              <a:rPr lang="en-US" dirty="0" smtClean="0"/>
              <a:t>C</a:t>
            </a:r>
            <a:endParaRPr lang="en-US" dirty="0"/>
          </a:p>
        </p:txBody>
      </p:sp>
      <p:sp>
        <p:nvSpPr>
          <p:cNvPr id="27" name="TextBox 26"/>
          <p:cNvSpPr txBox="1"/>
          <p:nvPr/>
        </p:nvSpPr>
        <p:spPr>
          <a:xfrm>
            <a:off x="9184277" y="3276991"/>
            <a:ext cx="1077686" cy="369332"/>
          </a:xfrm>
          <a:prstGeom prst="rect">
            <a:avLst/>
          </a:prstGeom>
          <a:noFill/>
        </p:spPr>
        <p:txBody>
          <a:bodyPr wrap="square" rtlCol="0">
            <a:spAutoFit/>
          </a:bodyPr>
          <a:lstStyle/>
          <a:p>
            <a:r>
              <a:rPr lang="en-US" dirty="0" smtClean="0"/>
              <a:t>Block </a:t>
            </a:r>
            <a:r>
              <a:rPr lang="en-US" dirty="0" smtClean="0"/>
              <a:t>D</a:t>
            </a:r>
            <a:endParaRPr lang="en-US" dirty="0"/>
          </a:p>
        </p:txBody>
      </p:sp>
      <p:sp>
        <p:nvSpPr>
          <p:cNvPr id="28" name="TextBox 27"/>
          <p:cNvSpPr txBox="1"/>
          <p:nvPr/>
        </p:nvSpPr>
        <p:spPr>
          <a:xfrm>
            <a:off x="2953840" y="5099549"/>
            <a:ext cx="2454727" cy="584775"/>
          </a:xfrm>
          <a:prstGeom prst="rect">
            <a:avLst/>
          </a:prstGeom>
          <a:noFill/>
        </p:spPr>
        <p:txBody>
          <a:bodyPr wrap="square" rtlCol="0">
            <a:spAutoFit/>
          </a:bodyPr>
          <a:lstStyle/>
          <a:p>
            <a:r>
              <a:rPr lang="en-US" sz="3200" dirty="0" smtClean="0"/>
              <a:t>Control</a:t>
            </a:r>
            <a:endParaRPr lang="en-US" sz="3200" dirty="0"/>
          </a:p>
        </p:txBody>
      </p:sp>
      <p:sp>
        <p:nvSpPr>
          <p:cNvPr id="29" name="TextBox 28"/>
          <p:cNvSpPr txBox="1"/>
          <p:nvPr/>
        </p:nvSpPr>
        <p:spPr>
          <a:xfrm>
            <a:off x="7049044" y="5085155"/>
            <a:ext cx="2543448" cy="584775"/>
          </a:xfrm>
          <a:prstGeom prst="rect">
            <a:avLst/>
          </a:prstGeom>
          <a:noFill/>
        </p:spPr>
        <p:txBody>
          <a:bodyPr wrap="square" rtlCol="0">
            <a:spAutoFit/>
          </a:bodyPr>
          <a:lstStyle/>
          <a:p>
            <a:r>
              <a:rPr lang="en-US" sz="3200" dirty="0" smtClean="0"/>
              <a:t>With coating</a:t>
            </a:r>
            <a:endParaRPr lang="en-US" sz="3200" dirty="0"/>
          </a:p>
        </p:txBody>
      </p:sp>
    </p:spTree>
    <p:extLst>
      <p:ext uri="{BB962C8B-B14F-4D97-AF65-F5344CB8AC3E}">
        <p14:creationId xmlns:p14="http://schemas.microsoft.com/office/powerpoint/2010/main" val="3137636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Potential Challenges</a:t>
            </a:r>
            <a:endParaRPr lang="en-US" dirty="0"/>
          </a:p>
        </p:txBody>
      </p:sp>
      <p:sp>
        <p:nvSpPr>
          <p:cNvPr id="3" name="Content Placeholder 2"/>
          <p:cNvSpPr>
            <a:spLocks noGrp="1"/>
          </p:cNvSpPr>
          <p:nvPr>
            <p:ph idx="1"/>
          </p:nvPr>
        </p:nvSpPr>
        <p:spPr/>
        <p:txBody>
          <a:bodyPr>
            <a:normAutofit/>
          </a:bodyPr>
          <a:lstStyle/>
          <a:p>
            <a:r>
              <a:rPr lang="en-US" sz="3200" dirty="0" smtClean="0"/>
              <a:t>1) Site to conduct experiment</a:t>
            </a:r>
          </a:p>
          <a:p>
            <a:endParaRPr lang="en-US" sz="3200" dirty="0"/>
          </a:p>
          <a:p>
            <a:r>
              <a:rPr lang="en-US" sz="3200" dirty="0" smtClean="0"/>
              <a:t>2) Installation of </a:t>
            </a:r>
            <a:r>
              <a:rPr lang="en-US" sz="3200" dirty="0" err="1"/>
              <a:t>e</a:t>
            </a:r>
            <a:r>
              <a:rPr lang="en-US" sz="3200" dirty="0" err="1" smtClean="0"/>
              <a:t>quipments</a:t>
            </a:r>
            <a:r>
              <a:rPr lang="en-US" sz="3200" dirty="0" smtClean="0"/>
              <a:t>  </a:t>
            </a:r>
            <a:endParaRPr lang="en-US" sz="3200" dirty="0"/>
          </a:p>
        </p:txBody>
      </p:sp>
    </p:spTree>
    <p:extLst>
      <p:ext uri="{BB962C8B-B14F-4D97-AF65-F5344CB8AC3E}">
        <p14:creationId xmlns:p14="http://schemas.microsoft.com/office/powerpoint/2010/main" val="3934487031"/>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433</TotalTime>
  <Words>889</Words>
  <Application>Microsoft Office PowerPoint</Application>
  <PresentationFormat>Widescreen</PresentationFormat>
  <Paragraphs>100</Paragraphs>
  <Slides>11</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Calibri</vt:lpstr>
      <vt:lpstr>Calibri Light</vt:lpstr>
      <vt:lpstr>Wingdings</vt:lpstr>
      <vt:lpstr>Retrospect</vt:lpstr>
      <vt:lpstr>Before we begin…</vt:lpstr>
      <vt:lpstr>Evaluating Effectiveness of Cool Coating on Outdoors Environment</vt:lpstr>
      <vt:lpstr>Background</vt:lpstr>
      <vt:lpstr>Impacts of UHI</vt:lpstr>
      <vt:lpstr>Existing Solutions</vt:lpstr>
      <vt:lpstr>Research Gap, Objective , Scope</vt:lpstr>
      <vt:lpstr>Proposal of Methodology</vt:lpstr>
      <vt:lpstr>PowerPoint Presentation</vt:lpstr>
      <vt:lpstr>Potential Challenges</vt:lpstr>
      <vt:lpstr>Conclusion</vt:lpstr>
      <vt:lpstr>Reference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Lim Zheng Wei</dc:creator>
  <cp:lastModifiedBy>Lim Zheng Wei</cp:lastModifiedBy>
  <cp:revision>19</cp:revision>
  <dcterms:created xsi:type="dcterms:W3CDTF">2020-07-21T13:25:55Z</dcterms:created>
  <dcterms:modified xsi:type="dcterms:W3CDTF">2020-07-25T12:26:56Z</dcterms:modified>
</cp:coreProperties>
</file>

<file path=docProps/thumbnail.jpeg>
</file>